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3" r:id="rId3"/>
    <p:sldId id="282" r:id="rId4"/>
    <p:sldId id="278" r:id="rId5"/>
    <p:sldId id="257" r:id="rId6"/>
    <p:sldId id="258" r:id="rId7"/>
    <p:sldId id="259" r:id="rId8"/>
    <p:sldId id="281" r:id="rId9"/>
    <p:sldId id="260" r:id="rId10"/>
    <p:sldId id="261" r:id="rId11"/>
    <p:sldId id="279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 userDrawn="1">
          <p15:clr>
            <a:srgbClr val="A4A3A4"/>
          </p15:clr>
        </p15:guide>
        <p15:guide id="2" pos="74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 showGuides="1">
      <p:cViewPr>
        <p:scale>
          <a:sx n="102" d="100"/>
          <a:sy n="102" d="100"/>
        </p:scale>
        <p:origin x="60" y="465"/>
      </p:cViewPr>
      <p:guideLst>
        <p:guide orient="horz" pos="3696"/>
        <p:guide pos="74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emf"/><Relationship Id="rId4" Type="http://schemas.openxmlformats.org/officeDocument/2006/relationships/image" Target="../media/image8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1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5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5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9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2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7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6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6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2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BDE04-4DF5-4453-9EDC-B17F133D1EE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7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0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.png"/><Relationship Id="rId11" Type="http://schemas.openxmlformats.org/officeDocument/2006/relationships/image" Target="../media/image56.png"/><Relationship Id="rId5" Type="http://schemas.openxmlformats.org/officeDocument/2006/relationships/image" Target="../media/image500.png"/><Relationship Id="rId10" Type="http://schemas.openxmlformats.org/officeDocument/2006/relationships/image" Target="../media/image55.png"/><Relationship Id="rId4" Type="http://schemas.openxmlformats.org/officeDocument/2006/relationships/image" Target="../media/image490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1.png"/><Relationship Id="rId13" Type="http://schemas.openxmlformats.org/officeDocument/2006/relationships/image" Target="../media/image74.png"/><Relationship Id="rId3" Type="http://schemas.openxmlformats.org/officeDocument/2006/relationships/image" Target="../media/image42.png"/><Relationship Id="rId7" Type="http://schemas.openxmlformats.org/officeDocument/2006/relationships/image" Target="../media/image671.png"/><Relationship Id="rId12" Type="http://schemas.openxmlformats.org/officeDocument/2006/relationships/image" Target="../media/image73.png"/><Relationship Id="rId17" Type="http://schemas.openxmlformats.org/officeDocument/2006/relationships/image" Target="../media/image43.emf"/><Relationship Id="rId2" Type="http://schemas.openxmlformats.org/officeDocument/2006/relationships/image" Target="../media/image41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1.png"/><Relationship Id="rId11" Type="http://schemas.openxmlformats.org/officeDocument/2006/relationships/image" Target="../media/image72.png"/><Relationship Id="rId5" Type="http://schemas.openxmlformats.org/officeDocument/2006/relationships/image" Target="../media/image651.png"/><Relationship Id="rId15" Type="http://schemas.openxmlformats.org/officeDocument/2006/relationships/image" Target="../media/image76.png"/><Relationship Id="rId10" Type="http://schemas.openxmlformats.org/officeDocument/2006/relationships/image" Target="../media/image711.png"/><Relationship Id="rId4" Type="http://schemas.openxmlformats.org/officeDocument/2006/relationships/image" Target="../media/image640.png"/><Relationship Id="rId9" Type="http://schemas.openxmlformats.org/officeDocument/2006/relationships/image" Target="../media/image691.png"/><Relationship Id="rId1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9.emf"/><Relationship Id="rId7" Type="http://schemas.openxmlformats.org/officeDocument/2006/relationships/image" Target="../media/image8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95.png"/><Relationship Id="rId10" Type="http://schemas.openxmlformats.org/officeDocument/2006/relationships/image" Target="../media/image78.png"/><Relationship Id="rId9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99.png"/><Relationship Id="rId3" Type="http://schemas.openxmlformats.org/officeDocument/2006/relationships/image" Target="../media/image96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4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08.png"/><Relationship Id="rId10" Type="http://schemas.openxmlformats.org/officeDocument/2006/relationships/image" Target="../media/image105.png"/><Relationship Id="rId4" Type="http://schemas.openxmlformats.org/officeDocument/2006/relationships/image" Target="../media/image79.emf"/><Relationship Id="rId9" Type="http://schemas.openxmlformats.org/officeDocument/2006/relationships/image" Target="../media/image98.png"/><Relationship Id="rId14" Type="http://schemas.openxmlformats.org/officeDocument/2006/relationships/image" Target="../media/image104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0.png"/><Relationship Id="rId18" Type="http://schemas.openxmlformats.org/officeDocument/2006/relationships/oleObject" Target="../embeddings/oleObject1.bin"/><Relationship Id="rId26" Type="http://schemas.openxmlformats.org/officeDocument/2006/relationships/oleObject" Target="../embeddings/oleObject3.bin"/><Relationship Id="rId39" Type="http://schemas.openxmlformats.org/officeDocument/2006/relationships/image" Target="../media/image84.emf"/><Relationship Id="rId21" Type="http://schemas.openxmlformats.org/officeDocument/2006/relationships/image" Target="../media/image80.wmf"/><Relationship Id="rId34" Type="http://schemas.openxmlformats.org/officeDocument/2006/relationships/oleObject" Target="../embeddings/oleObject4.bin"/><Relationship Id="rId7" Type="http://schemas.openxmlformats.org/officeDocument/2006/relationships/image" Target="../media/image57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9.png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82.wmf"/><Relationship Id="rId41" Type="http://schemas.openxmlformats.org/officeDocument/2006/relationships/image" Target="../media/image8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0.png"/><Relationship Id="rId11" Type="http://schemas.openxmlformats.org/officeDocument/2006/relationships/image" Target="../media/image611.png"/><Relationship Id="rId24" Type="http://schemas.openxmlformats.org/officeDocument/2006/relationships/oleObject" Target="../embeddings/oleObject2.bin"/><Relationship Id="rId32" Type="http://schemas.openxmlformats.org/officeDocument/2006/relationships/oleObject" Target="../embeddings/oleObject4.bin"/><Relationship Id="rId37" Type="http://schemas.openxmlformats.org/officeDocument/2006/relationships/image" Target="../media/image84.emf"/><Relationship Id="rId40" Type="http://schemas.openxmlformats.org/officeDocument/2006/relationships/oleObject" Target="../embeddings/oleObject6.bin"/><Relationship Id="rId5" Type="http://schemas.openxmlformats.org/officeDocument/2006/relationships/image" Target="../media/image550.png"/><Relationship Id="rId15" Type="http://schemas.openxmlformats.org/officeDocument/2006/relationships/image" Target="../media/image118.png"/><Relationship Id="rId23" Type="http://schemas.openxmlformats.org/officeDocument/2006/relationships/image" Target="../media/image81.wmf"/><Relationship Id="rId28" Type="http://schemas.openxmlformats.org/officeDocument/2006/relationships/oleObject" Target="../embeddings/oleObject3.bin"/><Relationship Id="rId36" Type="http://schemas.openxmlformats.org/officeDocument/2006/relationships/oleObject" Target="../embeddings/oleObject5.bin"/><Relationship Id="rId10" Type="http://schemas.openxmlformats.org/officeDocument/2006/relationships/image" Target="../media/image116.png"/><Relationship Id="rId19" Type="http://schemas.openxmlformats.org/officeDocument/2006/relationships/image" Target="../media/image80.wmf"/><Relationship Id="rId31" Type="http://schemas.openxmlformats.org/officeDocument/2006/relationships/image" Target="../media/image380.png"/><Relationship Id="rId4" Type="http://schemas.openxmlformats.org/officeDocument/2006/relationships/image" Target="../media/image540.png"/><Relationship Id="rId9" Type="http://schemas.openxmlformats.org/officeDocument/2006/relationships/image" Target="../media/image590.png"/><Relationship Id="rId14" Type="http://schemas.openxmlformats.org/officeDocument/2006/relationships/image" Target="../media/image117.png"/><Relationship Id="rId22" Type="http://schemas.openxmlformats.org/officeDocument/2006/relationships/oleObject" Target="../embeddings/oleObject2.bin"/><Relationship Id="rId27" Type="http://schemas.openxmlformats.org/officeDocument/2006/relationships/image" Target="../media/image82.wmf"/><Relationship Id="rId30" Type="http://schemas.openxmlformats.org/officeDocument/2006/relationships/image" Target="../media/image290.png"/><Relationship Id="rId35" Type="http://schemas.openxmlformats.org/officeDocument/2006/relationships/image" Target="../media/image83.wmf"/><Relationship Id="rId8" Type="http://schemas.openxmlformats.org/officeDocument/2006/relationships/image" Target="../media/image115.png"/><Relationship Id="rId3" Type="http://schemas.openxmlformats.org/officeDocument/2006/relationships/image" Target="../media/image114.png"/><Relationship Id="rId12" Type="http://schemas.openxmlformats.org/officeDocument/2006/relationships/image" Target="../media/image620.png"/><Relationship Id="rId17" Type="http://schemas.openxmlformats.org/officeDocument/2006/relationships/image" Target="../media/image120.png"/><Relationship Id="rId25" Type="http://schemas.openxmlformats.org/officeDocument/2006/relationships/image" Target="../media/image81.wmf"/><Relationship Id="rId33" Type="http://schemas.openxmlformats.org/officeDocument/2006/relationships/image" Target="../media/image83.wmf"/><Relationship Id="rId38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86.emf"/><Relationship Id="rId4" Type="http://schemas.openxmlformats.org/officeDocument/2006/relationships/image" Target="../media/image70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3.emf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A4C8F-4C3C-4DCB-9FD8-D94372465C1E}"/>
              </a:ext>
            </a:extLst>
          </p:cNvPr>
          <p:cNvSpPr txBox="1"/>
          <p:nvPr/>
        </p:nvSpPr>
        <p:spPr>
          <a:xfrm>
            <a:off x="2139190" y="6039276"/>
            <a:ext cx="968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 smtClean="0">
                <a:solidFill>
                  <a:srgbClr val="000099"/>
                </a:solidFill>
                <a:ea typeface="Cambria Math" panose="02040503050406030204" pitchFamily="18" charset="0"/>
              </a:rPr>
              <a:t>Lecture 15:  The Josephson effect --- the RSJ model</a:t>
            </a:r>
            <a:endParaRPr lang="en-US" sz="2000" b="1" dirty="0">
              <a:solidFill>
                <a:srgbClr val="000099"/>
              </a:solidFill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A4C8F-4C3C-4DCB-9FD8-D94372465C1E}"/>
              </a:ext>
            </a:extLst>
          </p:cNvPr>
          <p:cNvSpPr txBox="1"/>
          <p:nvPr/>
        </p:nvSpPr>
        <p:spPr>
          <a:xfrm>
            <a:off x="1666978" y="261031"/>
            <a:ext cx="10281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Lecture 14:  The Josephson effect --- theory </a:t>
            </a:r>
            <a:r>
              <a:rPr lang="en-US" sz="2000" b="1" dirty="0">
                <a:solidFill>
                  <a:srgbClr val="C00000"/>
                </a:solidFill>
                <a:ea typeface="Cambria Math" panose="02040503050406030204" pitchFamily="18" charset="0"/>
              </a:rPr>
              <a:t>and phenomena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739" y="6064135"/>
            <a:ext cx="1105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Next 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7750" y="243838"/>
            <a:ext cx="730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Today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9493" y="270411"/>
            <a:ext cx="1012873" cy="316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2996" y="6089819"/>
            <a:ext cx="1577451" cy="316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FE85D-3962-4468-AC4C-76417401F8F1}"/>
              </a:ext>
            </a:extLst>
          </p:cNvPr>
          <p:cNvSpPr txBox="1"/>
          <p:nvPr/>
        </p:nvSpPr>
        <p:spPr>
          <a:xfrm>
            <a:off x="1114358" y="1224549"/>
            <a:ext cx="1010159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dirty="0">
                <a:ea typeface="Cambria Math" panose="02040503050406030204" pitchFamily="18" charset="0"/>
              </a:rPr>
              <a:t>D</a:t>
            </a:r>
            <a:r>
              <a:rPr lang="en-US" dirty="0" smtClean="0">
                <a:ea typeface="Cambria Math" panose="02040503050406030204" pitchFamily="18" charset="0"/>
              </a:rPr>
              <a:t>iscussion of the Josephson effect in five parts: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Theory and phenomena</a:t>
            </a:r>
            <a:endParaRPr lang="en-US" dirty="0">
              <a:ea typeface="Cambria Math" panose="02040503050406030204" pitchFamily="18" charset="0"/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The RSJ </a:t>
            </a:r>
            <a:r>
              <a:rPr lang="en-US" dirty="0">
                <a:ea typeface="Cambria Math" panose="02040503050406030204" pitchFamily="18" charset="0"/>
              </a:rPr>
              <a:t>model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Magnetic field effects in extended junctions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Fluctuations and quantum tunneling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ea typeface="Cambria Math" panose="02040503050406030204" pitchFamily="18" charset="0"/>
              </a:rPr>
              <a:t>B</a:t>
            </a:r>
            <a:r>
              <a:rPr lang="en-US" dirty="0" smtClean="0">
                <a:ea typeface="Cambria Math" panose="02040503050406030204" pitchFamily="18" charset="0"/>
              </a:rPr>
              <a:t>eyond tunnel junctions (SNS, </a:t>
            </a:r>
            <a:r>
              <a:rPr lang="en-US" dirty="0" err="1" smtClean="0">
                <a:ea typeface="Cambria Math" panose="02040503050406030204" pitchFamily="18" charset="0"/>
              </a:rPr>
              <a:t>microbridges</a:t>
            </a:r>
            <a:r>
              <a:rPr lang="en-US" dirty="0" smtClean="0">
                <a:ea typeface="Cambria Math" panose="02040503050406030204" pitchFamily="18" charset="0"/>
              </a:rPr>
              <a:t>, SFS, …)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endParaRPr lang="en-US" dirty="0">
              <a:ea typeface="Cambria Math" panose="02040503050406030204" pitchFamily="18" charset="0"/>
            </a:endParaRPr>
          </a:p>
          <a:p>
            <a:pPr>
              <a:spcAft>
                <a:spcPts val="1800"/>
              </a:spcAft>
            </a:pPr>
            <a:endParaRPr lang="en-US" dirty="0">
              <a:ea typeface="Cambria Math" panose="02040503050406030204" pitchFamily="18" charset="0"/>
            </a:endParaRPr>
          </a:p>
          <a:p>
            <a:pPr>
              <a:spcAft>
                <a:spcPts val="1800"/>
              </a:spcAft>
            </a:pPr>
            <a:endParaRPr lang="en-US" dirty="0" smtClean="0">
              <a:ea typeface="Cambria Math" panose="020405030504060302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ea typeface="Cambria Math" panose="02040503050406030204" pitchFamily="18" charset="0"/>
              </a:rPr>
              <a:t>	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36723" y="1831875"/>
            <a:ext cx="389206" cy="173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9726" y="296370"/>
            <a:ext cx="4319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</a:rPr>
              <a:t>rates scales as 1</a:t>
            </a:r>
            <a:r>
              <a:rPr lang="en-US" baseline="30000" dirty="0">
                <a:latin typeface="Calibri" panose="020F0502020204030204" pitchFamily="34" charset="0"/>
                <a:ea typeface="Cambria Math" panose="02040503050406030204" pitchFamily="18" charset="0"/>
              </a:rPr>
              <a:t>st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</a:rPr>
              <a:t> power of matrix elements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645491" y="29637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Key points: 	</a:t>
            </a:r>
          </a:p>
        </p:txBody>
      </p:sp>
      <p:sp>
        <p:nvSpPr>
          <p:cNvPr id="6" name="Rectangle 5"/>
          <p:cNvSpPr/>
          <p:nvPr/>
        </p:nvSpPr>
        <p:spPr>
          <a:xfrm>
            <a:off x="645491" y="1990566"/>
            <a:ext cx="9421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*Josephson current – 2</a:t>
            </a:r>
            <a:r>
              <a:rPr lang="en-US" baseline="30000" dirty="0"/>
              <a:t>nd</a:t>
            </a:r>
            <a:r>
              <a:rPr lang="en-US" dirty="0"/>
              <a:t> order pair tunneling </a:t>
            </a:r>
            <a:r>
              <a:rPr lang="en-US" dirty="0" smtClean="0"/>
              <a:t>between </a:t>
            </a:r>
            <a:r>
              <a:rPr lang="en-US" dirty="0"/>
              <a:t>states mixed in pair occupancy </a:t>
            </a:r>
          </a:p>
          <a:p>
            <a:r>
              <a:rPr lang="en-US" dirty="0"/>
              <a:t>	</a:t>
            </a:r>
            <a:endParaRPr lang="en-US" dirty="0"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1251" y="1149523"/>
            <a:ext cx="248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373188" algn="l"/>
              </a:tabLst>
            </a:pPr>
            <a:r>
              <a:rPr lang="en-US" dirty="0"/>
              <a:t>sin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</a:rPr>
              <a:t>comes out naturally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21251" y="727567"/>
                <a:ext cx="43679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  <a:tabLst>
                    <a:tab pos="1316038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correlated </a:t>
                </a:r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2-step 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process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so allowable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251" y="727567"/>
                <a:ext cx="4367927" cy="369332"/>
              </a:xfrm>
              <a:prstGeom prst="rect">
                <a:avLst/>
              </a:prstGeom>
              <a:blipFill>
                <a:blip r:embed="rId2"/>
                <a:stretch>
                  <a:fillRect l="-1116" t="-8197" r="-97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629136" y="2592684"/>
            <a:ext cx="5329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KEY – </a:t>
            </a:r>
            <a:r>
              <a:rPr lang="en-US" dirty="0" smtClean="0"/>
              <a:t> </a:t>
            </a:r>
            <a:r>
              <a:rPr lang="en-US" u="heavy" dirty="0" smtClean="0"/>
              <a:t>fixed </a:t>
            </a:r>
            <a:r>
              <a:rPr lang="en-US" u="heavy" dirty="0"/>
              <a:t>phase</a:t>
            </a:r>
            <a:r>
              <a:rPr lang="en-US" dirty="0"/>
              <a:t> </a:t>
            </a:r>
            <a:r>
              <a:rPr lang="en-US" dirty="0" smtClean="0"/>
              <a:t>uncertain  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⟹   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Josephson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</a:rPr>
              <a:t>tunneling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3199" y="3656903"/>
            <a:ext cx="4673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Pairs don’t know or care which side they are on 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rot="10800000">
            <a:off x="3743642" y="3088354"/>
            <a:ext cx="271243" cy="442210"/>
          </a:xfrm>
          <a:prstGeom prst="downArrow">
            <a:avLst>
              <a:gd name="adj1" fmla="val 4395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5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66" y="1079571"/>
            <a:ext cx="3014379" cy="10236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79627" y="4797109"/>
                <a:ext cx="1857375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627" y="4797109"/>
                <a:ext cx="1857375" cy="6190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11497" y="3443297"/>
                <a:ext cx="22859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497" y="3443297"/>
                <a:ext cx="228591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12188" y="5353334"/>
                <a:ext cx="17794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188" y="5353334"/>
                <a:ext cx="1779410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924078" y="225068"/>
            <a:ext cx="7493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Feynman treatment 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two-level </a:t>
            </a:r>
            <a:r>
              <a:rPr lang="en-US" dirty="0"/>
              <a:t>system </a:t>
            </a:r>
            <a:r>
              <a:rPr lang="en-US" dirty="0" smtClean="0"/>
              <a:t>model due to </a:t>
            </a:r>
            <a:r>
              <a:rPr lang="en-US" dirty="0" err="1" smtClean="0"/>
              <a:t>Rogovin</a:t>
            </a:r>
            <a:r>
              <a:rPr lang="en-US" dirty="0" smtClean="0"/>
              <a:t> </a:t>
            </a:r>
            <a:r>
              <a:rPr lang="en-US" dirty="0"/>
              <a:t>&amp; Scully (1974) </a:t>
            </a:r>
          </a:p>
          <a:p>
            <a:r>
              <a:rPr lang="en-US" dirty="0"/>
              <a:t>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054813" y="4984002"/>
                <a:ext cx="11231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813" y="4984002"/>
                <a:ext cx="1123193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124320" y="5773370"/>
                <a:ext cx="1053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20" y="5773370"/>
                <a:ext cx="1053686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7522309" y="5353334"/>
            <a:ext cx="2126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is the tunneling rate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205429" y="4212590"/>
                <a:ext cx="20874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429" y="4212590"/>
                <a:ext cx="208743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12214" y="2189254"/>
                <a:ext cx="1646476" cy="388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ra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14" y="2189254"/>
                <a:ext cx="1646476" cy="388824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473015" y="2126133"/>
                <a:ext cx="1703735" cy="388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015" y="2126133"/>
                <a:ext cx="1703735" cy="388824"/>
              </a:xfrm>
              <a:prstGeom prst="rect">
                <a:avLst/>
              </a:prstGeom>
              <a:blipFill>
                <a:blip r:embed="rId10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494027" y="5621265"/>
                <a:ext cx="1804148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027" y="5621265"/>
                <a:ext cx="1804148" cy="6190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2093699" y="2791817"/>
            <a:ext cx="2995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Uncoupled superconductors: 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249144" y="5353334"/>
            <a:ext cx="779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43010" y="3335749"/>
                <a:ext cx="1857375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010" y="3335749"/>
                <a:ext cx="1857375" cy="6190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56406" y="3318455"/>
                <a:ext cx="1804148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406" y="3318455"/>
                <a:ext cx="1804148" cy="6190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2153864" y="4303966"/>
            <a:ext cx="167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Add tunneling:  </a:t>
            </a:r>
          </a:p>
        </p:txBody>
      </p:sp>
      <p:sp>
        <p:nvSpPr>
          <p:cNvPr id="32" name="Freeform 31"/>
          <p:cNvSpPr/>
          <p:nvPr/>
        </p:nvSpPr>
        <p:spPr>
          <a:xfrm>
            <a:off x="1046345" y="2791817"/>
            <a:ext cx="920267" cy="2731376"/>
          </a:xfrm>
          <a:custGeom>
            <a:avLst/>
            <a:gdLst>
              <a:gd name="connsiteX0" fmla="*/ 7883 w 934107"/>
              <a:gd name="connsiteY0" fmla="*/ 0 h 2691962"/>
              <a:gd name="connsiteX1" fmla="*/ 0 w 934107"/>
              <a:gd name="connsiteY1" fmla="*/ 2691962 h 2691962"/>
              <a:gd name="connsiteX2" fmla="*/ 934107 w 934107"/>
              <a:gd name="connsiteY2" fmla="*/ 2676197 h 269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4107" h="2691962">
                <a:moveTo>
                  <a:pt x="7883" y="0"/>
                </a:moveTo>
                <a:cubicBezTo>
                  <a:pt x="5255" y="897321"/>
                  <a:pt x="2628" y="1794641"/>
                  <a:pt x="0" y="2691962"/>
                </a:cubicBezTo>
                <a:lnTo>
                  <a:pt x="934107" y="2676197"/>
                </a:lnTo>
              </a:path>
            </a:pathLst>
          </a:custGeom>
          <a:noFill/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7166" y="206336"/>
            <a:ext cx="2075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Annother</a:t>
            </a:r>
            <a:r>
              <a:rPr lang="en-US" dirty="0" smtClean="0"/>
              <a:t> approach: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46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96070" y="6011971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(weak-coupled superconductors)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8743" y="2582214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Josephson </a:t>
            </a:r>
            <a:r>
              <a:rPr lang="en-US" dirty="0" smtClean="0"/>
              <a:t>supercurrent: </a:t>
            </a:r>
            <a:r>
              <a:rPr lang="en-US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46973" y="167584"/>
                <a:ext cx="5108450" cy="382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u="sng" dirty="0"/>
                  <a:t>4 coupled differential equations </a:t>
                </a:r>
                <a:r>
                  <a:rPr lang="en-US" dirty="0"/>
                  <a:t> 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73" y="167584"/>
                <a:ext cx="5108450" cy="382156"/>
              </a:xfrm>
              <a:prstGeom prst="rect">
                <a:avLst/>
              </a:prstGeom>
              <a:blipFill>
                <a:blip r:embed="rId2"/>
                <a:stretch>
                  <a:fillRect l="-955" t="-3175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83520" y="547062"/>
                <a:ext cx="300736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ra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20" y="547062"/>
                <a:ext cx="3007362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77353" y="2582214"/>
                <a:ext cx="13163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353" y="2582214"/>
                <a:ext cx="131632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17699" y="1251785"/>
                <a:ext cx="2156744" cy="889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𝑒𝑉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699" y="1251785"/>
                <a:ext cx="2156744" cy="8897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366029" y="1393309"/>
                <a:ext cx="10874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29" y="1393309"/>
                <a:ext cx="108747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110610" y="3012787"/>
                <a:ext cx="2349105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610" y="3012787"/>
                <a:ext cx="2349105" cy="387927"/>
              </a:xfrm>
              <a:prstGeom prst="rect">
                <a:avLst/>
              </a:prstGeom>
              <a:blipFill>
                <a:blip r:embed="rId7"/>
                <a:stretch>
                  <a:fillRect t="-79688" b="-95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08282" y="3218449"/>
                <a:ext cx="374140" cy="382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282" y="3218449"/>
                <a:ext cx="374140" cy="382156"/>
              </a:xfrm>
              <a:prstGeom prst="rect">
                <a:avLst/>
              </a:prstGeom>
              <a:blipFill>
                <a:blip r:embed="rId8"/>
                <a:stretch>
                  <a:fillRect r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872163" y="4265563"/>
                <a:ext cx="6096000" cy="203132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	Seen in all kinds of systems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𝑆𝐼𝑆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𝑆𝑁𝑆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bridges </a:t>
                </a:r>
              </a:p>
              <a:p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	proximity bridges</a:t>
                </a:r>
              </a:p>
              <a:p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	point contact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163" y="4265563"/>
                <a:ext cx="6096000" cy="2031325"/>
              </a:xfrm>
              <a:prstGeom prst="rect">
                <a:avLst/>
              </a:prstGeom>
              <a:blipFill>
                <a:blip r:embed="rId9"/>
                <a:stretch>
                  <a:fillRect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078819" y="3218449"/>
                <a:ext cx="33434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Josephson relation: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819" y="3218449"/>
                <a:ext cx="3343479" cy="369332"/>
              </a:xfrm>
              <a:prstGeom prst="rect">
                <a:avLst/>
              </a:prstGeom>
              <a:blipFill>
                <a:blip r:embed="rId10"/>
                <a:stretch>
                  <a:fillRect l="-1642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310669" y="3094348"/>
                <a:ext cx="484683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669" y="3094348"/>
                <a:ext cx="484683" cy="6182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84359" y="4112427"/>
            <a:ext cx="3349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This is Specific </a:t>
            </a:r>
            <a:r>
              <a:rPr lang="en-US" dirty="0"/>
              <a:t>to tunnel junctions</a:t>
            </a:r>
          </a:p>
        </p:txBody>
      </p:sp>
    </p:spTree>
    <p:extLst>
      <p:ext uri="{BB962C8B-B14F-4D97-AF65-F5344CB8AC3E}">
        <p14:creationId xmlns:p14="http://schemas.microsoft.com/office/powerpoint/2010/main" val="39512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94027"/>
            <a:ext cx="544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Josephson Tunneling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70214" y="778223"/>
            <a:ext cx="1533525" cy="1583797"/>
            <a:chOff x="971550" y="1571625"/>
            <a:chExt cx="1533525" cy="158379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971550" y="1571625"/>
              <a:ext cx="153352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571624" y="1571625"/>
              <a:ext cx="333375" cy="77152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971550" y="2343150"/>
              <a:ext cx="153352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85875" y="2343150"/>
              <a:ext cx="0" cy="352425"/>
            </a:xfrm>
            <a:prstGeom prst="line">
              <a:avLst/>
            </a:prstGeom>
            <a:ln>
              <a:head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00275" y="2343150"/>
              <a:ext cx="0" cy="352425"/>
            </a:xfrm>
            <a:prstGeom prst="line">
              <a:avLst/>
            </a:prstGeom>
            <a:ln>
              <a:head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1852610" y="2695574"/>
              <a:ext cx="347665" cy="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85875" y="2695575"/>
              <a:ext cx="28574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585912" y="2595560"/>
              <a:ext cx="171448" cy="20002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95436" y="2795587"/>
              <a:ext cx="152400" cy="247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2754" y="2391334"/>
              <a:ext cx="164606" cy="256054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1852605" y="2615932"/>
              <a:ext cx="0" cy="1333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4681" y="2625461"/>
              <a:ext cx="12193" cy="14022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152524" y="1701037"/>
              <a:ext cx="276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62162" y="1701037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81148" y="2786090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03737" y="972603"/>
                <a:ext cx="2495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737" y="972603"/>
                <a:ext cx="24955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476960" y="622716"/>
                <a:ext cx="77722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960" y="622716"/>
                <a:ext cx="7772298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257428" y="1199362"/>
                <a:ext cx="3521733" cy="454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</m:acc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428" y="1199362"/>
                <a:ext cx="3521733" cy="454227"/>
              </a:xfrm>
              <a:prstGeom prst="rect">
                <a:avLst/>
              </a:prstGeom>
              <a:blipFill>
                <a:blip r:embed="rId6"/>
                <a:stretch>
                  <a:fillRect l="-1384" t="-112162" r="-2422" b="-17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086114" y="2149826"/>
                <a:ext cx="7147419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𝑒𝑉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114" y="2149826"/>
                <a:ext cx="7147419" cy="8188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166767" y="2812969"/>
                <a:ext cx="5579541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𝑒𝑉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767" y="2812969"/>
                <a:ext cx="5579541" cy="8188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025134" y="392565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	</a:t>
            </a:r>
            <a:r>
              <a:rPr lang="en-US" dirty="0"/>
              <a:t>	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55347" y="4417353"/>
            <a:ext cx="2325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“pair density of states”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09708" y="4428122"/>
            <a:ext cx="2246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qp</a:t>
            </a:r>
            <a:r>
              <a:rPr lang="en-US" dirty="0"/>
              <a:t> density of states”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439585" y="1120109"/>
                <a:ext cx="484683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585" y="1120109"/>
                <a:ext cx="484683" cy="612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1968212" y="3698176"/>
            <a:ext cx="2894597" cy="662746"/>
            <a:chOff x="7408642" y="4396735"/>
            <a:chExt cx="2894597" cy="6627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7408642" y="4476180"/>
                  <a:ext cx="20313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	</a:t>
                  </a: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8642" y="4476180"/>
                  <a:ext cx="203132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8275930" y="4396735"/>
                  <a:ext cx="610039" cy="6565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930" y="4396735"/>
                  <a:ext cx="610039" cy="65659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9132534" y="4396735"/>
                  <a:ext cx="1170705" cy="6627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2534" y="4396735"/>
                  <a:ext cx="1170705" cy="66274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6240169" y="3698176"/>
            <a:ext cx="3068727" cy="664606"/>
            <a:chOff x="6537810" y="4070360"/>
            <a:chExt cx="3068727" cy="6646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7466741" y="4076516"/>
                  <a:ext cx="610039" cy="6584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6741" y="4076516"/>
                  <a:ext cx="610039" cy="65845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8435832" y="4070360"/>
                  <a:ext cx="1170705" cy="6646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5832" y="4070360"/>
                  <a:ext cx="1170705" cy="664606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6537810" y="4221075"/>
                  <a:ext cx="10193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7810" y="4221075"/>
                  <a:ext cx="1019318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8063967" y="4221075"/>
                  <a:ext cx="4106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3967" y="4221075"/>
                  <a:ext cx="41069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7"/>
          <a:srcRect r="50552"/>
          <a:stretch/>
        </p:blipFill>
        <p:spPr>
          <a:xfrm>
            <a:off x="2177695" y="5035153"/>
            <a:ext cx="2778842" cy="148771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7"/>
          <a:srcRect l="51478"/>
          <a:stretch/>
        </p:blipFill>
        <p:spPr>
          <a:xfrm>
            <a:off x="6402905" y="5035153"/>
            <a:ext cx="2726842" cy="148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40290" y="66724"/>
                <a:ext cx="7581899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290" y="66724"/>
                <a:ext cx="7581899" cy="8188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527" y="938061"/>
            <a:ext cx="7372350" cy="16923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88302" y="2948841"/>
                <a:ext cx="8088211" cy="1049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BCS 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theory: 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dirty="0"/>
                  <a:t>		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Experiment: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		function of V &amp; T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302" y="2948841"/>
                <a:ext cx="8088211" cy="1049454"/>
              </a:xfrm>
              <a:prstGeom prst="rect">
                <a:avLst/>
              </a:prstGeom>
              <a:blipFill>
                <a:blip r:embed="rId4"/>
                <a:stretch>
                  <a:fillRect l="-678"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088" y="4257803"/>
            <a:ext cx="6524625" cy="21220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7558" y="4922183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04044" y="2948841"/>
            <a:ext cx="1188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Cos</a:t>
            </a:r>
            <a:r>
              <a:rPr lang="el-GR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ϕ</a:t>
            </a:r>
            <a:r>
              <a:rPr lang="en-US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u="sng" dirty="0">
                <a:latin typeface="Calibri" panose="020F0502020204030204" pitchFamily="34" charset="0"/>
                <a:ea typeface="Cambria Math" panose="02040503050406030204" pitchFamily="18" charset="0"/>
              </a:rPr>
              <a:t>term</a:t>
            </a:r>
            <a:endParaRPr lang="en-US" dirty="0"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1295" y="4537462"/>
            <a:ext cx="337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really understood </a:t>
            </a:r>
            <a:r>
              <a:rPr lang="en-US" dirty="0"/>
              <a:t>– sensitive to model, tunneling details</a:t>
            </a:r>
          </a:p>
        </p:txBody>
      </p:sp>
      <p:sp>
        <p:nvSpPr>
          <p:cNvPr id="9" name="Rectangle 8"/>
          <p:cNvSpPr/>
          <p:nvPr/>
        </p:nvSpPr>
        <p:spPr>
          <a:xfrm>
            <a:off x="8815561" y="5365557"/>
            <a:ext cx="28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Maybe not very important but comes up periodically to try to explain something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8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4096" y="298260"/>
            <a:ext cx="7290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/>
              <a:t>Explicitly get sin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ϕ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</a:rPr>
              <a:t>Josephson relation</a:t>
            </a:r>
          </a:p>
          <a:p>
            <a:pPr marL="342900" indent="-342900">
              <a:buAutoNum type="arabicParenBoth"/>
            </a:pP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</a:rPr>
              <a:t>Not specific to tunnel junctions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⟹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</a:rPr>
              <a:t>weak coupling SC</a:t>
            </a:r>
          </a:p>
          <a:p>
            <a:pPr marL="342900" indent="-342900">
              <a:buAutoNum type="arabicParenBoth"/>
            </a:pP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</a:rPr>
              <a:t>Cannot get cos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ϕ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</a:rPr>
              <a:t> or T, V dependence of 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I   (ignores </a:t>
            </a:r>
            <a:r>
              <a:rPr lang="en-US" dirty="0" err="1">
                <a:latin typeface="Calibri" panose="020F0502020204030204" pitchFamily="34" charset="0"/>
                <a:ea typeface="Cambria Math" panose="02040503050406030204" pitchFamily="18" charset="0"/>
              </a:rPr>
              <a:t>qp’s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</a:rPr>
              <a:t>)</a:t>
            </a:r>
          </a:p>
          <a:p>
            <a:endParaRPr lang="en-US" dirty="0"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09932" y="2996535"/>
                <a:ext cx="10213246" cy="716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begChr m:val="[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nary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′)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nary>
                            <m:nary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932" y="2996535"/>
                <a:ext cx="10213246" cy="7169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438607" y="3666744"/>
            <a:ext cx="222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current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82793" y="3701077"/>
            <a:ext cx="210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supercurrent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98123" y="5345636"/>
                <a:ext cx="7905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123" y="5345636"/>
                <a:ext cx="79057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flipH="1">
                <a:off x="4374327" y="5427716"/>
                <a:ext cx="31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374327" y="5427716"/>
                <a:ext cx="3127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53801" y="5263917"/>
                <a:ext cx="1200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801" y="5263917"/>
                <a:ext cx="12001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645837" y="4340148"/>
                <a:ext cx="48120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837" y="4340148"/>
                <a:ext cx="4812087" cy="369332"/>
              </a:xfrm>
              <a:prstGeom prst="rect">
                <a:avLst/>
              </a:prstGeom>
              <a:blipFill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68224" y="4284148"/>
                <a:ext cx="16505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224" y="4284148"/>
                <a:ext cx="165058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64396"/>
          <a:stretch/>
        </p:blipFill>
        <p:spPr>
          <a:xfrm>
            <a:off x="8024156" y="4815590"/>
            <a:ext cx="2261833" cy="15889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/>
          <a:srcRect l="31650" r="36061"/>
          <a:stretch/>
        </p:blipFill>
        <p:spPr>
          <a:xfrm>
            <a:off x="4708597" y="4815591"/>
            <a:ext cx="2051218" cy="15889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/>
          <a:srcRect r="68782"/>
          <a:stretch/>
        </p:blipFill>
        <p:spPr>
          <a:xfrm>
            <a:off x="1990963" y="4776977"/>
            <a:ext cx="2077199" cy="16642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4266" y="2139144"/>
            <a:ext cx="7833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latin typeface="Calibri" panose="020F0502020204030204" pitchFamily="34" charset="0"/>
                <a:ea typeface="Cambria Math" panose="02040503050406030204" pitchFamily="18" charset="0"/>
              </a:rPr>
              <a:t>Werthamer’s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</a:rPr>
              <a:t>formula 	(frequency dependent voltages)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0401" y="298260"/>
            <a:ext cx="1836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Josephson theory</a:t>
            </a:r>
            <a:endParaRPr lang="en-US" dirty="0"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9817" y="1693564"/>
            <a:ext cx="1247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Extensions:</a:t>
            </a:r>
            <a:endParaRPr lang="en-US" dirty="0"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0" grpId="0"/>
      <p:bldP spid="11" grpId="0"/>
      <p:bldP spid="13" grpId="0"/>
      <p:bldP spid="14" grpId="0"/>
      <p:bldP spid="8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1779" y="442236"/>
                <a:ext cx="5745585" cy="36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	does not appear in Josephson original </a:t>
                </a:r>
                <a:r>
                  <a:rPr lang="en-US" dirty="0" smtClean="0"/>
                  <a:t>calculation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79" y="442236"/>
                <a:ext cx="5745585" cy="365795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00" y="1053854"/>
            <a:ext cx="2875343" cy="2151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0746" y="3450882"/>
            <a:ext cx="9757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important in dealing with high frequency effects – </a:t>
            </a:r>
            <a:r>
              <a:rPr lang="en-US" dirty="0" smtClean="0"/>
              <a:t>biased </a:t>
            </a:r>
            <a:r>
              <a:rPr lang="en-US" dirty="0"/>
              <a:t>beyond gap 	(parametric </a:t>
            </a:r>
            <a:r>
              <a:rPr lang="en-US" dirty="0" smtClean="0"/>
              <a:t>amplifiers)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Strong </a:t>
            </a:r>
            <a:r>
              <a:rPr lang="en-US" dirty="0"/>
              <a:t>Josephson effects beyond the </a:t>
            </a:r>
            <a:r>
              <a:rPr lang="en-US" dirty="0" smtClean="0"/>
              <a:t>gap</a:t>
            </a:r>
          </a:p>
          <a:p>
            <a:endParaRPr lang="en-US" dirty="0"/>
          </a:p>
          <a:p>
            <a:r>
              <a:rPr lang="en-US" dirty="0" smtClean="0"/>
              <a:t>Only works for insulator tunnel junctions </a:t>
            </a:r>
            <a:r>
              <a:rPr lang="en-US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522906" y="55061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 Josephson thermal Green’s </a:t>
            </a:r>
            <a:r>
              <a:rPr lang="en-US" dirty="0" smtClean="0"/>
              <a:t>function treatment</a:t>
            </a:r>
            <a:endParaRPr lang="en-US" dirty="0"/>
          </a:p>
          <a:p>
            <a:r>
              <a:rPr lang="en-US" dirty="0"/>
              <a:t>	1</a:t>
            </a:r>
            <a:r>
              <a:rPr lang="en-US" baseline="30000" dirty="0"/>
              <a:t>st</a:t>
            </a:r>
            <a:r>
              <a:rPr lang="en-US" dirty="0"/>
              <a:t> principles calculation</a:t>
            </a:r>
          </a:p>
          <a:p>
            <a:r>
              <a:rPr lang="en-US" dirty="0"/>
              <a:t>	</a:t>
            </a:r>
            <a:r>
              <a:rPr lang="en-US" dirty="0" smtClean="0"/>
              <a:t>Can be generalized </a:t>
            </a:r>
            <a:r>
              <a:rPr lang="en-US" dirty="0"/>
              <a:t>to any weak link</a:t>
            </a:r>
          </a:p>
        </p:txBody>
      </p:sp>
    </p:spTree>
    <p:extLst>
      <p:ext uri="{BB962C8B-B14F-4D97-AF65-F5344CB8AC3E}">
        <p14:creationId xmlns:p14="http://schemas.microsoft.com/office/powerpoint/2010/main" val="1107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540" y="670509"/>
            <a:ext cx="2499541" cy="1349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57525" y="0"/>
            <a:ext cx="859476" cy="222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06" y="2149774"/>
            <a:ext cx="2434027" cy="165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525" y="4112355"/>
            <a:ext cx="6872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coherence extends across barrier</a:t>
            </a:r>
          </a:p>
          <a:p>
            <a:r>
              <a:rPr lang="en-US" dirty="0"/>
              <a:t>Current depends on phase, which is set by the </a:t>
            </a:r>
            <a:r>
              <a:rPr lang="en-US" dirty="0" smtClean="0"/>
              <a:t>external </a:t>
            </a:r>
            <a:r>
              <a:rPr lang="en-US" dirty="0"/>
              <a:t>circuit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14426" y="5385678"/>
            <a:ext cx="1097280" cy="822960"/>
            <a:chOff x="1438275" y="5864861"/>
            <a:chExt cx="1097280" cy="822960"/>
          </a:xfrm>
        </p:grpSpPr>
        <p:sp>
          <p:nvSpPr>
            <p:cNvPr id="8" name="Rectangle 7"/>
            <p:cNvSpPr/>
            <p:nvPr/>
          </p:nvSpPr>
          <p:spPr>
            <a:xfrm>
              <a:off x="1575435" y="5864861"/>
              <a:ext cx="822960" cy="82296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438275" y="6058457"/>
              <a:ext cx="274320" cy="2743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438275" y="6252767"/>
              <a:ext cx="274320" cy="274320"/>
            </a:xfrm>
            <a:prstGeom prst="ellipse">
              <a:avLst/>
            </a:prstGeom>
            <a:solidFill>
              <a:schemeClr val="lt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438275" y="6058457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61235" y="6195617"/>
              <a:ext cx="274320" cy="2743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261235" y="6169504"/>
              <a:ext cx="274320" cy="2743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51035" y="5489999"/>
                <a:ext cx="5765535" cy="991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Phase adjusts according to applied current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035" y="5489999"/>
                <a:ext cx="5765535" cy="991682"/>
              </a:xfrm>
              <a:prstGeom prst="rect">
                <a:avLst/>
              </a:prstGeom>
              <a:blipFill>
                <a:blip r:embed="rId5"/>
                <a:stretch>
                  <a:fillRect l="-951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97518" y="2397799"/>
                <a:ext cx="573991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Key is </a:t>
                </a:r>
                <a:r>
                  <a:rPr lang="en-US" u="sng" dirty="0"/>
                  <a:t>periodicity</a:t>
                </a:r>
                <a:r>
                  <a:rPr lang="en-US" dirty="0"/>
                  <a:t> – not exact form</a:t>
                </a:r>
              </a:p>
              <a:p>
                <a:endParaRPr lang="en-US" dirty="0"/>
              </a:p>
              <a:p>
                <a:r>
                  <a:rPr lang="en-US" dirty="0" smtClean="0"/>
                  <a:t>Tunnel oxide barriers JJ  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 </a:t>
                </a:r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very accurately sinusoidal but other junctions are not</a:t>
                </a:r>
                <a:endParaRPr lang="en-US" dirty="0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Current-phase relation: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  periodic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					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18" y="2397799"/>
                <a:ext cx="5739914" cy="2308324"/>
              </a:xfrm>
              <a:prstGeom prst="rect">
                <a:avLst/>
              </a:prstGeom>
              <a:blipFill>
                <a:blip r:embed="rId6"/>
                <a:stretch>
                  <a:fillRect l="-849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688087" y="262084"/>
                <a:ext cx="35439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Local: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fun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087" y="262084"/>
                <a:ext cx="3543919" cy="369332"/>
              </a:xfrm>
              <a:prstGeom prst="rect">
                <a:avLst/>
              </a:prstGeom>
              <a:blipFill>
                <a:blip r:embed="rId7"/>
                <a:stretch>
                  <a:fillRect l="-1377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317855" y="1108540"/>
                <a:ext cx="1567737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855" y="1108540"/>
                <a:ext cx="1567737" cy="6182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90903" y="148044"/>
            <a:ext cx="1415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Supercurrent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563950" y="682675"/>
                <a:ext cx="13395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50" y="682675"/>
                <a:ext cx="1339597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718921" y="1245603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DC: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2996983" y="1232997"/>
                <a:ext cx="14449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constant</a:t>
                </a:r>
                <a:endParaRPr lang="en-US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983" y="1232997"/>
                <a:ext cx="1444947" cy="369332"/>
              </a:xfrm>
              <a:prstGeom prst="rect">
                <a:avLst/>
              </a:prstGeom>
              <a:blipFill>
                <a:blip r:embed="rId10"/>
                <a:stretch>
                  <a:fillRect l="-1266" t="-8197" r="-37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 flipV="1">
            <a:off x="1824425" y="2661802"/>
            <a:ext cx="26251" cy="71924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850676" y="2703824"/>
            <a:ext cx="800359" cy="1729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265171" y="2580277"/>
            <a:ext cx="17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2652948" y="2187560"/>
            <a:ext cx="637142" cy="498763"/>
          </a:xfrm>
          <a:custGeom>
            <a:avLst/>
            <a:gdLst>
              <a:gd name="connsiteX0" fmla="*/ 2750 w 637142"/>
              <a:gd name="connsiteY0" fmla="*/ 498763 h 498763"/>
              <a:gd name="connsiteX1" fmla="*/ 7125 w 637142"/>
              <a:gd name="connsiteY1" fmla="*/ 402511 h 498763"/>
              <a:gd name="connsiteX2" fmla="*/ 64001 w 637142"/>
              <a:gd name="connsiteY2" fmla="*/ 358760 h 498763"/>
              <a:gd name="connsiteX3" fmla="*/ 221506 w 637142"/>
              <a:gd name="connsiteY3" fmla="*/ 262507 h 498763"/>
              <a:gd name="connsiteX4" fmla="*/ 422761 w 637142"/>
              <a:gd name="connsiteY4" fmla="*/ 131253 h 498763"/>
              <a:gd name="connsiteX5" fmla="*/ 637142 w 637142"/>
              <a:gd name="connsiteY5" fmla="*/ 0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142" h="498763">
                <a:moveTo>
                  <a:pt x="2750" y="498763"/>
                </a:moveTo>
                <a:cubicBezTo>
                  <a:pt x="-167" y="462304"/>
                  <a:pt x="-3084" y="425845"/>
                  <a:pt x="7125" y="402511"/>
                </a:cubicBezTo>
                <a:cubicBezTo>
                  <a:pt x="17334" y="379177"/>
                  <a:pt x="28271" y="382094"/>
                  <a:pt x="64001" y="358760"/>
                </a:cubicBezTo>
                <a:cubicBezTo>
                  <a:pt x="99731" y="335426"/>
                  <a:pt x="161713" y="300425"/>
                  <a:pt x="221506" y="262507"/>
                </a:cubicBezTo>
                <a:cubicBezTo>
                  <a:pt x="281299" y="224589"/>
                  <a:pt x="353489" y="175004"/>
                  <a:pt x="422761" y="131253"/>
                </a:cubicBezTo>
                <a:cubicBezTo>
                  <a:pt x="492033" y="87502"/>
                  <a:pt x="637142" y="0"/>
                  <a:pt x="637142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2651035" y="2231311"/>
            <a:ext cx="639055" cy="38938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824426" y="3342140"/>
            <a:ext cx="826609" cy="356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3" idx="1"/>
          </p:cNvCxnSpPr>
          <p:nvPr/>
        </p:nvCxnSpPr>
        <p:spPr>
          <a:xfrm flipH="1">
            <a:off x="2651035" y="2590071"/>
            <a:ext cx="9038" cy="7619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Arrow 42"/>
          <p:cNvSpPr/>
          <p:nvPr/>
        </p:nvSpPr>
        <p:spPr>
          <a:xfrm>
            <a:off x="2074546" y="2515694"/>
            <a:ext cx="213642" cy="10500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19601791">
            <a:off x="2743847" y="2260823"/>
            <a:ext cx="213642" cy="10500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5400000">
            <a:off x="2691345" y="2940249"/>
            <a:ext cx="213642" cy="10500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8677647">
            <a:off x="2916099" y="2475194"/>
            <a:ext cx="213642" cy="10500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10800000">
            <a:off x="2104885" y="3200341"/>
            <a:ext cx="213642" cy="10500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8" name="Right Arrow 47"/>
          <p:cNvSpPr/>
          <p:nvPr/>
        </p:nvSpPr>
        <p:spPr>
          <a:xfrm rot="16200000">
            <a:off x="1556245" y="2940248"/>
            <a:ext cx="213642" cy="10500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4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33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242" y="163035"/>
            <a:ext cx="5543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Josephson coupling energy</a:t>
            </a:r>
            <a:r>
              <a:rPr lang="en-US" dirty="0"/>
              <a:t> : </a:t>
            </a:r>
          </a:p>
          <a:p>
            <a:endParaRPr lang="en-US" dirty="0"/>
          </a:p>
          <a:p>
            <a:r>
              <a:rPr lang="en-US" dirty="0"/>
              <a:t>	Phase-coupling lowers energy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08253" y="1352314"/>
            <a:ext cx="1314450" cy="1504951"/>
            <a:chOff x="1428750" y="1828800"/>
            <a:chExt cx="1132523" cy="1226581"/>
          </a:xfrm>
        </p:grpSpPr>
        <p:sp>
          <p:nvSpPr>
            <p:cNvPr id="4" name="Rectangle 3"/>
            <p:cNvSpPr/>
            <p:nvPr/>
          </p:nvSpPr>
          <p:spPr>
            <a:xfrm>
              <a:off x="1905000" y="1828800"/>
              <a:ext cx="152400" cy="62865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1552576" y="1828800"/>
              <a:ext cx="97726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4" idx="2"/>
            </p:cNvCxnSpPr>
            <p:nvPr/>
          </p:nvCxnSpPr>
          <p:spPr>
            <a:xfrm flipH="1">
              <a:off x="1428750" y="2457450"/>
              <a:ext cx="55245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4" idx="2"/>
            </p:cNvCxnSpPr>
            <p:nvPr/>
          </p:nvCxnSpPr>
          <p:spPr>
            <a:xfrm>
              <a:off x="1981200" y="2457450"/>
              <a:ext cx="5486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552575" y="2457450"/>
              <a:ext cx="0" cy="365760"/>
            </a:xfrm>
            <a:prstGeom prst="line">
              <a:avLst/>
            </a:prstGeom>
            <a:ln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390775" y="2457450"/>
              <a:ext cx="0" cy="365760"/>
            </a:xfrm>
            <a:prstGeom prst="line">
              <a:avLst/>
            </a:prstGeom>
            <a:ln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52575" y="2823210"/>
              <a:ext cx="8382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1844040" y="2686050"/>
              <a:ext cx="274320" cy="2743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62137" y="2686049"/>
              <a:ext cx="323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710691" y="2143125"/>
              <a:ext cx="5505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294573" y="2017752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47315" y="1259074"/>
                <a:ext cx="19335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𝐼𝑉𝑑𝑡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315" y="1259074"/>
                <a:ext cx="193357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03999" y="2754904"/>
                <a:ext cx="2151468" cy="683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999" y="2754904"/>
                <a:ext cx="2151468" cy="6832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193689" y="6141958"/>
            <a:ext cx="279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Josephson coupling energy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38432" y="5414903"/>
            <a:ext cx="175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</a:t>
            </a:r>
            <a:r>
              <a:rPr lang="en-US" dirty="0" smtClean="0"/>
              <a:t>supercurrent</a:t>
            </a:r>
            <a:endParaRPr lang="en-US" dirty="0"/>
          </a:p>
        </p:txBody>
      </p:sp>
      <p:cxnSp>
        <p:nvCxnSpPr>
          <p:cNvPr id="21" name="Curved Connector 20"/>
          <p:cNvCxnSpPr>
            <a:stCxn id="20" idx="1"/>
          </p:cNvCxnSpPr>
          <p:nvPr/>
        </p:nvCxnSpPr>
        <p:spPr>
          <a:xfrm rot="10800000">
            <a:off x="6495558" y="5281077"/>
            <a:ext cx="142874" cy="31849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388" y="1206780"/>
            <a:ext cx="4511455" cy="237377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489561" y="2436793"/>
            <a:ext cx="23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ϕ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693218" y="5192402"/>
                <a:ext cx="4446311" cy="1219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u="sng" dirty="0" smtClean="0">
                        <a:latin typeface="Cambria Math" panose="02040503050406030204" pitchFamily="18" charset="0"/>
                      </a:rPr>
                      <m:t>𝐼𝑐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1mA	</a:t>
                </a:r>
                <a:r>
                  <a:rPr lang="en-US" dirty="0" smtClean="0"/>
                  <a:t>2eV</a:t>
                </a:r>
                <a:r>
                  <a:rPr lang="en-US" dirty="0"/>
                  <a:t>	</a:t>
                </a:r>
                <a:r>
                  <a:rPr lang="en-US" dirty="0" smtClean="0"/>
                  <a:t>(23,000)K</a:t>
                </a:r>
                <a:endParaRPr lang="en-US" dirty="0"/>
              </a:p>
              <a:p>
                <a:r>
                  <a:rPr lang="en-US" dirty="0"/>
                  <a:t>1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V	</a:t>
                </a:r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2meV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	</a:t>
                </a:r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    23K</a:t>
                </a:r>
                <a:endParaRPr lang="en-US" dirty="0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1nV	</a:t>
                </a:r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2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eV	</a:t>
                </a:r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   23mK</a:t>
                </a:r>
                <a:r>
                  <a:rPr lang="en-US" dirty="0"/>
                  <a:t>	</a:t>
                </a:r>
                <a:endParaRPr lang="en-US" u="sng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218" y="5192402"/>
                <a:ext cx="4446311" cy="1219757"/>
              </a:xfrm>
              <a:prstGeom prst="rect">
                <a:avLst/>
              </a:prstGeom>
              <a:blipFill>
                <a:blip r:embed="rId5"/>
                <a:stretch>
                  <a:fillRect l="-1097" t="-3500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334167" y="4845981"/>
                <a:ext cx="124893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167" y="4845981"/>
                <a:ext cx="1248933" cy="391582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14102" y="5969283"/>
                <a:ext cx="3151245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102" y="5969283"/>
                <a:ext cx="3151245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01640" y="3641069"/>
                <a:ext cx="3332387" cy="496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Bias current: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40" y="3641069"/>
                <a:ext cx="3332387" cy="496611"/>
              </a:xfrm>
              <a:prstGeom prst="rect">
                <a:avLst/>
              </a:prstGeom>
              <a:blipFill>
                <a:blip r:embed="rId8"/>
                <a:stretch>
                  <a:fillRect l="-1463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4650134" y="3782112"/>
            <a:ext cx="110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55810" y="4273120"/>
                <a:ext cx="3738011" cy="496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Supercurrent: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10" y="4273120"/>
                <a:ext cx="3738011" cy="496611"/>
              </a:xfrm>
              <a:prstGeom prst="rect">
                <a:avLst/>
              </a:prstGeom>
              <a:blipFill>
                <a:blip r:embed="rId9"/>
                <a:stretch>
                  <a:fillRect l="-1468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4665603" y="4353003"/>
            <a:ext cx="1899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 periodic in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665603" y="4854326"/>
                <a:ext cx="2089418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assuming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603" y="4854326"/>
                <a:ext cx="2089418" cy="506870"/>
              </a:xfrm>
              <a:prstGeom prst="rect">
                <a:avLst/>
              </a:prstGeom>
              <a:blipFill>
                <a:blip r:embed="rId10"/>
                <a:stretch>
                  <a:fillRect l="-2332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229751" y="4871466"/>
                <a:ext cx="2031325" cy="496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751" y="4871466"/>
                <a:ext cx="2031325" cy="496611"/>
              </a:xfrm>
              <a:prstGeom prst="rect">
                <a:avLst/>
              </a:prstGeom>
              <a:blipFill>
                <a:blip r:embed="rId11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703999" y="5440324"/>
                <a:ext cx="1424557" cy="388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999" y="5440324"/>
                <a:ext cx="1424557" cy="388761"/>
              </a:xfrm>
              <a:prstGeom prst="rect">
                <a:avLst/>
              </a:prstGeom>
              <a:blipFill>
                <a:blip r:embed="rId1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886627" y="1727736"/>
                <a:ext cx="1168269" cy="382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=      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627" y="1727736"/>
                <a:ext cx="1168269" cy="382156"/>
              </a:xfrm>
              <a:prstGeom prst="rect">
                <a:avLst/>
              </a:prstGeom>
              <a:blipFill>
                <a:blip r:embed="rId13"/>
                <a:stretch>
                  <a:fillRect l="-4712" t="-3175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875059" y="2241155"/>
                <a:ext cx="5326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59" y="2241155"/>
                <a:ext cx="532645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079401" y="1653198"/>
                <a:ext cx="484683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401" y="1653198"/>
                <a:ext cx="484683" cy="61824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 34"/>
          <p:cNvSpPr/>
          <p:nvPr/>
        </p:nvSpPr>
        <p:spPr>
          <a:xfrm>
            <a:off x="6860188" y="1972567"/>
            <a:ext cx="2442465" cy="1475594"/>
          </a:xfrm>
          <a:custGeom>
            <a:avLst/>
            <a:gdLst>
              <a:gd name="connsiteX0" fmla="*/ 0 w 2442465"/>
              <a:gd name="connsiteY0" fmla="*/ 705006 h 1475594"/>
              <a:gd name="connsiteX1" fmla="*/ 280007 w 2442465"/>
              <a:gd name="connsiteY1" fmla="*/ 302495 h 1475594"/>
              <a:gd name="connsiteX2" fmla="*/ 503138 w 2442465"/>
              <a:gd name="connsiteY2" fmla="*/ 48738 h 1475594"/>
              <a:gd name="connsiteX3" fmla="*/ 612516 w 2442465"/>
              <a:gd name="connsiteY3" fmla="*/ 13737 h 1475594"/>
              <a:gd name="connsiteX4" fmla="*/ 704394 w 2442465"/>
              <a:gd name="connsiteY4" fmla="*/ 612 h 1475594"/>
              <a:gd name="connsiteX5" fmla="*/ 800646 w 2442465"/>
              <a:gd name="connsiteY5" fmla="*/ 31238 h 1475594"/>
              <a:gd name="connsiteX6" fmla="*/ 875023 w 2442465"/>
              <a:gd name="connsiteY6" fmla="*/ 101240 h 1475594"/>
              <a:gd name="connsiteX7" fmla="*/ 896899 w 2442465"/>
              <a:gd name="connsiteY7" fmla="*/ 158116 h 1475594"/>
              <a:gd name="connsiteX8" fmla="*/ 993152 w 2442465"/>
              <a:gd name="connsiteY8" fmla="*/ 372497 h 1475594"/>
              <a:gd name="connsiteX9" fmla="*/ 1128780 w 2442465"/>
              <a:gd name="connsiteY9" fmla="*/ 709381 h 1475594"/>
              <a:gd name="connsiteX10" fmla="*/ 1330036 w 2442465"/>
              <a:gd name="connsiteY10" fmla="*/ 1177519 h 1475594"/>
              <a:gd name="connsiteX11" fmla="*/ 1500666 w 2442465"/>
              <a:gd name="connsiteY11" fmla="*/ 1413776 h 1475594"/>
              <a:gd name="connsiteX12" fmla="*/ 1793799 w 2442465"/>
              <a:gd name="connsiteY12" fmla="*/ 1470652 h 1475594"/>
              <a:gd name="connsiteX13" fmla="*/ 2148183 w 2442465"/>
              <a:gd name="connsiteY13" fmla="*/ 1317523 h 1475594"/>
              <a:gd name="connsiteX14" fmla="*/ 2305688 w 2442465"/>
              <a:gd name="connsiteY14" fmla="*/ 1107517 h 1475594"/>
              <a:gd name="connsiteX15" fmla="*/ 2428191 w 2442465"/>
              <a:gd name="connsiteY15" fmla="*/ 888761 h 1475594"/>
              <a:gd name="connsiteX16" fmla="*/ 2436941 w 2442465"/>
              <a:gd name="connsiteY16" fmla="*/ 770633 h 1475594"/>
              <a:gd name="connsiteX17" fmla="*/ 2436941 w 2442465"/>
              <a:gd name="connsiteY17" fmla="*/ 678755 h 147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42465" h="1475594">
                <a:moveTo>
                  <a:pt x="0" y="705006"/>
                </a:moveTo>
                <a:cubicBezTo>
                  <a:pt x="98075" y="558439"/>
                  <a:pt x="196151" y="411873"/>
                  <a:pt x="280007" y="302495"/>
                </a:cubicBezTo>
                <a:cubicBezTo>
                  <a:pt x="363863" y="193117"/>
                  <a:pt x="447720" y="96864"/>
                  <a:pt x="503138" y="48738"/>
                </a:cubicBezTo>
                <a:cubicBezTo>
                  <a:pt x="558556" y="612"/>
                  <a:pt x="578973" y="21758"/>
                  <a:pt x="612516" y="13737"/>
                </a:cubicBezTo>
                <a:cubicBezTo>
                  <a:pt x="646059" y="5716"/>
                  <a:pt x="673039" y="-2305"/>
                  <a:pt x="704394" y="612"/>
                </a:cubicBezTo>
                <a:cubicBezTo>
                  <a:pt x="735749" y="3529"/>
                  <a:pt x="772208" y="14467"/>
                  <a:pt x="800646" y="31238"/>
                </a:cubicBezTo>
                <a:cubicBezTo>
                  <a:pt x="829084" y="48009"/>
                  <a:pt x="858981" y="80094"/>
                  <a:pt x="875023" y="101240"/>
                </a:cubicBezTo>
                <a:cubicBezTo>
                  <a:pt x="891065" y="122386"/>
                  <a:pt x="877211" y="112906"/>
                  <a:pt x="896899" y="158116"/>
                </a:cubicBezTo>
                <a:cubicBezTo>
                  <a:pt x="916587" y="203326"/>
                  <a:pt x="954505" y="280619"/>
                  <a:pt x="993152" y="372497"/>
                </a:cubicBezTo>
                <a:cubicBezTo>
                  <a:pt x="1031799" y="464374"/>
                  <a:pt x="1072633" y="575211"/>
                  <a:pt x="1128780" y="709381"/>
                </a:cubicBezTo>
                <a:cubicBezTo>
                  <a:pt x="1184927" y="843551"/>
                  <a:pt x="1268055" y="1060120"/>
                  <a:pt x="1330036" y="1177519"/>
                </a:cubicBezTo>
                <a:cubicBezTo>
                  <a:pt x="1392017" y="1294918"/>
                  <a:pt x="1423372" y="1364921"/>
                  <a:pt x="1500666" y="1413776"/>
                </a:cubicBezTo>
                <a:cubicBezTo>
                  <a:pt x="1577960" y="1462631"/>
                  <a:pt x="1685879" y="1486694"/>
                  <a:pt x="1793799" y="1470652"/>
                </a:cubicBezTo>
                <a:cubicBezTo>
                  <a:pt x="1901719" y="1454610"/>
                  <a:pt x="2062868" y="1378046"/>
                  <a:pt x="2148183" y="1317523"/>
                </a:cubicBezTo>
                <a:cubicBezTo>
                  <a:pt x="2233498" y="1257000"/>
                  <a:pt x="2259020" y="1178977"/>
                  <a:pt x="2305688" y="1107517"/>
                </a:cubicBezTo>
                <a:cubicBezTo>
                  <a:pt x="2352356" y="1036057"/>
                  <a:pt x="2406315" y="944908"/>
                  <a:pt x="2428191" y="888761"/>
                </a:cubicBezTo>
                <a:cubicBezTo>
                  <a:pt x="2450067" y="832614"/>
                  <a:pt x="2435483" y="805634"/>
                  <a:pt x="2436941" y="770633"/>
                </a:cubicBezTo>
                <a:cubicBezTo>
                  <a:pt x="2438399" y="735632"/>
                  <a:pt x="2448608" y="678755"/>
                  <a:pt x="2436941" y="678755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851437" y="1972807"/>
            <a:ext cx="2485068" cy="1494572"/>
          </a:xfrm>
          <a:custGeom>
            <a:avLst/>
            <a:gdLst>
              <a:gd name="connsiteX0" fmla="*/ 0 w 2485068"/>
              <a:gd name="connsiteY0" fmla="*/ 1487913 h 1494572"/>
              <a:gd name="connsiteX1" fmla="*/ 96253 w 2485068"/>
              <a:gd name="connsiteY1" fmla="*/ 1470412 h 1494572"/>
              <a:gd name="connsiteX2" fmla="*/ 275633 w 2485068"/>
              <a:gd name="connsiteY2" fmla="*/ 1291032 h 1494572"/>
              <a:gd name="connsiteX3" fmla="*/ 437512 w 2485068"/>
              <a:gd name="connsiteY3" fmla="*/ 1041650 h 1494572"/>
              <a:gd name="connsiteX4" fmla="*/ 577516 w 2485068"/>
              <a:gd name="connsiteY4" fmla="*/ 748517 h 1494572"/>
              <a:gd name="connsiteX5" fmla="*/ 708770 w 2485068"/>
              <a:gd name="connsiteY5" fmla="*/ 490385 h 1494572"/>
              <a:gd name="connsiteX6" fmla="*/ 883774 w 2485068"/>
              <a:gd name="connsiteY6" fmla="*/ 192877 h 1494572"/>
              <a:gd name="connsiteX7" fmla="*/ 1001903 w 2485068"/>
              <a:gd name="connsiteY7" fmla="*/ 96625 h 1494572"/>
              <a:gd name="connsiteX8" fmla="*/ 1128781 w 2485068"/>
              <a:gd name="connsiteY8" fmla="*/ 9122 h 1494572"/>
              <a:gd name="connsiteX9" fmla="*/ 1242534 w 2485068"/>
              <a:gd name="connsiteY9" fmla="*/ 9122 h 1494572"/>
              <a:gd name="connsiteX10" fmla="*/ 1351912 w 2485068"/>
              <a:gd name="connsiteY10" fmla="*/ 65999 h 1494572"/>
              <a:gd name="connsiteX11" fmla="*/ 1513792 w 2485068"/>
              <a:gd name="connsiteY11" fmla="*/ 232253 h 1494572"/>
              <a:gd name="connsiteX12" fmla="*/ 1653796 w 2485068"/>
              <a:gd name="connsiteY12" fmla="*/ 525386 h 1494572"/>
              <a:gd name="connsiteX13" fmla="*/ 1723797 w 2485068"/>
              <a:gd name="connsiteY13" fmla="*/ 757268 h 1494572"/>
              <a:gd name="connsiteX14" fmla="*/ 1911928 w 2485068"/>
              <a:gd name="connsiteY14" fmla="*/ 1124778 h 1494572"/>
              <a:gd name="connsiteX15" fmla="*/ 2056307 w 2485068"/>
              <a:gd name="connsiteY15" fmla="*/ 1264782 h 1494572"/>
              <a:gd name="connsiteX16" fmla="*/ 2196310 w 2485068"/>
              <a:gd name="connsiteY16" fmla="*/ 1387285 h 1494572"/>
              <a:gd name="connsiteX17" fmla="*/ 2384441 w 2485068"/>
              <a:gd name="connsiteY17" fmla="*/ 1448537 h 1494572"/>
              <a:gd name="connsiteX18" fmla="*/ 2485068 w 2485068"/>
              <a:gd name="connsiteY18" fmla="*/ 1461662 h 14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85068" h="1494572">
                <a:moveTo>
                  <a:pt x="0" y="1487913"/>
                </a:moveTo>
                <a:cubicBezTo>
                  <a:pt x="25157" y="1495569"/>
                  <a:pt x="50314" y="1503225"/>
                  <a:pt x="96253" y="1470412"/>
                </a:cubicBezTo>
                <a:cubicBezTo>
                  <a:pt x="142192" y="1437599"/>
                  <a:pt x="218757" y="1362492"/>
                  <a:pt x="275633" y="1291032"/>
                </a:cubicBezTo>
                <a:cubicBezTo>
                  <a:pt x="332509" y="1219572"/>
                  <a:pt x="387198" y="1132069"/>
                  <a:pt x="437512" y="1041650"/>
                </a:cubicBezTo>
                <a:cubicBezTo>
                  <a:pt x="487826" y="951231"/>
                  <a:pt x="532306" y="840394"/>
                  <a:pt x="577516" y="748517"/>
                </a:cubicBezTo>
                <a:cubicBezTo>
                  <a:pt x="622726" y="656640"/>
                  <a:pt x="657727" y="582992"/>
                  <a:pt x="708770" y="490385"/>
                </a:cubicBezTo>
                <a:cubicBezTo>
                  <a:pt x="759813" y="397778"/>
                  <a:pt x="834919" y="258503"/>
                  <a:pt x="883774" y="192877"/>
                </a:cubicBezTo>
                <a:cubicBezTo>
                  <a:pt x="932629" y="127251"/>
                  <a:pt x="961069" y="127251"/>
                  <a:pt x="1001903" y="96625"/>
                </a:cubicBezTo>
                <a:cubicBezTo>
                  <a:pt x="1042738" y="65999"/>
                  <a:pt x="1088676" y="23706"/>
                  <a:pt x="1128781" y="9122"/>
                </a:cubicBezTo>
                <a:cubicBezTo>
                  <a:pt x="1168886" y="-5462"/>
                  <a:pt x="1205346" y="-357"/>
                  <a:pt x="1242534" y="9122"/>
                </a:cubicBezTo>
                <a:cubicBezTo>
                  <a:pt x="1279722" y="18601"/>
                  <a:pt x="1306702" y="28810"/>
                  <a:pt x="1351912" y="65999"/>
                </a:cubicBezTo>
                <a:cubicBezTo>
                  <a:pt x="1397122" y="103187"/>
                  <a:pt x="1463478" y="155688"/>
                  <a:pt x="1513792" y="232253"/>
                </a:cubicBezTo>
                <a:cubicBezTo>
                  <a:pt x="1564106" y="308817"/>
                  <a:pt x="1618795" y="437884"/>
                  <a:pt x="1653796" y="525386"/>
                </a:cubicBezTo>
                <a:cubicBezTo>
                  <a:pt x="1688797" y="612888"/>
                  <a:pt x="1680775" y="657369"/>
                  <a:pt x="1723797" y="757268"/>
                </a:cubicBezTo>
                <a:cubicBezTo>
                  <a:pt x="1766819" y="857167"/>
                  <a:pt x="1856510" y="1040192"/>
                  <a:pt x="1911928" y="1124778"/>
                </a:cubicBezTo>
                <a:cubicBezTo>
                  <a:pt x="1967346" y="1209364"/>
                  <a:pt x="2008910" y="1221031"/>
                  <a:pt x="2056307" y="1264782"/>
                </a:cubicBezTo>
                <a:cubicBezTo>
                  <a:pt x="2103704" y="1308533"/>
                  <a:pt x="2141621" y="1356659"/>
                  <a:pt x="2196310" y="1387285"/>
                </a:cubicBezTo>
                <a:cubicBezTo>
                  <a:pt x="2250999" y="1417911"/>
                  <a:pt x="2336315" y="1436141"/>
                  <a:pt x="2384441" y="1448537"/>
                </a:cubicBezTo>
                <a:cubicBezTo>
                  <a:pt x="2432567" y="1460933"/>
                  <a:pt x="2458817" y="1461297"/>
                  <a:pt x="2485068" y="1461662"/>
                </a:cubicBezTo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332566" y="1907457"/>
                <a:ext cx="4007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566" y="1907457"/>
                <a:ext cx="40075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332566" y="1907457"/>
                <a:ext cx="4007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566" y="1907457"/>
                <a:ext cx="40075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95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2197" y="232416"/>
                <a:ext cx="583882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Variation of </a:t>
                </a:r>
                <a:r>
                  <a:rPr lang="en-US" dirty="0" err="1" smtClean="0"/>
                  <a:t>Ic</a:t>
                </a:r>
                <a:r>
                  <a:rPr lang="en-US" dirty="0" smtClean="0"/>
                  <a:t> </a:t>
                </a:r>
                <a:r>
                  <a:rPr lang="en-US" dirty="0"/>
                  <a:t>with V, T</a:t>
                </a:r>
              </a:p>
              <a:p>
                <a:endParaRPr lang="en-US" u="sng" dirty="0"/>
              </a:p>
              <a:p>
                <a:r>
                  <a:rPr lang="en-US" dirty="0"/>
                  <a:t>	Special cases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∆,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	</a:t>
                </a:r>
              </a:p>
              <a:p>
                <a:endParaRPr lang="en-US" dirty="0"/>
              </a:p>
              <a:p>
                <a:r>
                  <a:rPr lang="en-US" dirty="0"/>
                  <a:t>					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97" y="232416"/>
                <a:ext cx="5838825" cy="1754326"/>
              </a:xfrm>
              <a:prstGeom prst="rect">
                <a:avLst/>
              </a:prstGeom>
              <a:blipFill>
                <a:blip r:embed="rId3"/>
                <a:stretch>
                  <a:fillRect l="-939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574715" y="1255496"/>
            <a:ext cx="2528887" cy="2135266"/>
            <a:chOff x="1747838" y="2897743"/>
            <a:chExt cx="2528887" cy="2135266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2152650" y="3095625"/>
              <a:ext cx="0" cy="150876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2152650" y="4594860"/>
              <a:ext cx="18097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2514600" y="4467225"/>
              <a:ext cx="5715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152650" y="3686175"/>
              <a:ext cx="1219200" cy="90868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200400" y="3895725"/>
              <a:ext cx="0" cy="6991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200400" y="3267075"/>
              <a:ext cx="628650" cy="6286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371850" y="4063365"/>
              <a:ext cx="0" cy="40386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52650" y="4029075"/>
              <a:ext cx="0" cy="57531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971800" y="4663677"/>
                  <a:ext cx="4000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4663677"/>
                  <a:ext cx="40005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747838" y="2897743"/>
                  <a:ext cx="3905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7838" y="2897743"/>
                  <a:ext cx="39052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829050" y="4619744"/>
                  <a:ext cx="4476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050" y="4619744"/>
                  <a:ext cx="447675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 flipH="1">
              <a:off x="3466147" y="3551872"/>
              <a:ext cx="268605" cy="2686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310414" y="3317558"/>
              <a:ext cx="314325" cy="3143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282071" y="4832428"/>
            <a:ext cx="2920601" cy="1569541"/>
            <a:chOff x="1652588" y="5210175"/>
            <a:chExt cx="2920601" cy="1569541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2095500" y="5210175"/>
              <a:ext cx="0" cy="11239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104072" y="6334125"/>
              <a:ext cx="21097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2105025" y="5553075"/>
              <a:ext cx="1494472" cy="781050"/>
            </a:xfrm>
            <a:custGeom>
              <a:avLst/>
              <a:gdLst>
                <a:gd name="connsiteX0" fmla="*/ 0 w 1343025"/>
                <a:gd name="connsiteY0" fmla="*/ 0 h 800100"/>
                <a:gd name="connsiteX1" fmla="*/ 438150 w 1343025"/>
                <a:gd name="connsiteY1" fmla="*/ 114300 h 800100"/>
                <a:gd name="connsiteX2" fmla="*/ 876300 w 1343025"/>
                <a:gd name="connsiteY2" fmla="*/ 352425 h 800100"/>
                <a:gd name="connsiteX3" fmla="*/ 1343025 w 1343025"/>
                <a:gd name="connsiteY3" fmla="*/ 8001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025" h="800100">
                  <a:moveTo>
                    <a:pt x="0" y="0"/>
                  </a:moveTo>
                  <a:cubicBezTo>
                    <a:pt x="146050" y="27781"/>
                    <a:pt x="292100" y="55563"/>
                    <a:pt x="438150" y="114300"/>
                  </a:cubicBezTo>
                  <a:cubicBezTo>
                    <a:pt x="584200" y="173037"/>
                    <a:pt x="725488" y="238125"/>
                    <a:pt x="876300" y="352425"/>
                  </a:cubicBezTo>
                  <a:cubicBezTo>
                    <a:pt x="1027112" y="466725"/>
                    <a:pt x="1236663" y="658813"/>
                    <a:pt x="1343025" y="800100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105150" y="6261675"/>
              <a:ext cx="0" cy="14489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598544" y="6257925"/>
              <a:ext cx="0" cy="1428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3082290" y="5875020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97054" y="559415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52261" y="6396138"/>
              <a:ext cx="60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0.8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405187" y="6410384"/>
                  <a:ext cx="4095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187" y="6410384"/>
                  <a:ext cx="409575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652588" y="5594152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2588" y="5594152"/>
                  <a:ext cx="45720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201714" y="6144696"/>
                  <a:ext cx="3714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1714" y="6144696"/>
                  <a:ext cx="37147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447472" y="4233324"/>
                <a:ext cx="6296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472" y="4233324"/>
                <a:ext cx="629602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6624763" y="5136744"/>
            <a:ext cx="3067050" cy="1562998"/>
            <a:chOff x="986194" y="7743825"/>
            <a:chExt cx="2881908" cy="1432288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1504950" y="7743825"/>
              <a:ext cx="0" cy="11525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514475" y="8896350"/>
              <a:ext cx="19907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Freeform 33"/>
            <p:cNvSpPr/>
            <p:nvPr/>
          </p:nvSpPr>
          <p:spPr>
            <a:xfrm>
              <a:off x="1514475" y="8124825"/>
              <a:ext cx="1472922" cy="771525"/>
            </a:xfrm>
            <a:custGeom>
              <a:avLst/>
              <a:gdLst>
                <a:gd name="connsiteX0" fmla="*/ 0 w 1381125"/>
                <a:gd name="connsiteY0" fmla="*/ 0 h 771525"/>
                <a:gd name="connsiteX1" fmla="*/ 600075 w 1381125"/>
                <a:gd name="connsiteY1" fmla="*/ 28575 h 771525"/>
                <a:gd name="connsiteX2" fmla="*/ 1104900 w 1381125"/>
                <a:gd name="connsiteY2" fmla="*/ 276225 h 771525"/>
                <a:gd name="connsiteX3" fmla="*/ 1381125 w 1381125"/>
                <a:gd name="connsiteY3" fmla="*/ 771525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125" h="771525">
                  <a:moveTo>
                    <a:pt x="0" y="0"/>
                  </a:moveTo>
                  <a:lnTo>
                    <a:pt x="600075" y="28575"/>
                  </a:lnTo>
                  <a:cubicBezTo>
                    <a:pt x="784225" y="74613"/>
                    <a:pt x="974725" y="152400"/>
                    <a:pt x="1104900" y="276225"/>
                  </a:cubicBezTo>
                  <a:cubicBezTo>
                    <a:pt x="1235075" y="400050"/>
                    <a:pt x="1308100" y="585787"/>
                    <a:pt x="1381125" y="77152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536624" y="8320087"/>
              <a:ext cx="0" cy="5715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076450" y="8230832"/>
              <a:ext cx="6519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0.75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39698" y="8868336"/>
              <a:ext cx="4935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0.8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637236" y="7950755"/>
                  <a:ext cx="11208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7236" y="7950755"/>
                  <a:ext cx="1120853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986194" y="8284658"/>
                  <a:ext cx="4935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194" y="8284658"/>
                  <a:ext cx="493513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487102" y="8706921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7102" y="8706921"/>
                  <a:ext cx="381000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818518" y="5716034"/>
                <a:ext cx="14001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8518" y="5716034"/>
                <a:ext cx="140017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169707" y="4076007"/>
                <a:ext cx="2956579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707" y="4076007"/>
                <a:ext cx="2956579" cy="7146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75664" y="1182389"/>
                <a:ext cx="749628" cy="65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664" y="1182389"/>
                <a:ext cx="749628" cy="65954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484282" y="1333030"/>
                <a:ext cx="649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282" y="1333030"/>
                <a:ext cx="64928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3351609" y="1372985"/>
            <a:ext cx="2945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same as jump in </a:t>
            </a:r>
            <a:r>
              <a:rPr lang="en-US" dirty="0" err="1"/>
              <a:t>qp</a:t>
            </a:r>
            <a:r>
              <a:rPr lang="en-US" dirty="0"/>
              <a:t> tunneling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234152" y="2098150"/>
            <a:ext cx="4283939" cy="2305788"/>
            <a:chOff x="1175474" y="3828155"/>
            <a:chExt cx="4283939" cy="2305788"/>
          </a:xfrm>
        </p:grpSpPr>
        <p:grpSp>
          <p:nvGrpSpPr>
            <p:cNvPr id="70" name="Group 69"/>
            <p:cNvGrpSpPr/>
            <p:nvPr/>
          </p:nvGrpSpPr>
          <p:grpSpPr>
            <a:xfrm>
              <a:off x="1175474" y="3828155"/>
              <a:ext cx="3661162" cy="2305788"/>
              <a:chOff x="7664674" y="2276356"/>
              <a:chExt cx="3483111" cy="2116898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7664674" y="2350384"/>
                <a:ext cx="3246948" cy="2042870"/>
                <a:chOff x="1318820" y="1871245"/>
                <a:chExt cx="3660162" cy="2145504"/>
              </a:xfrm>
            </p:grpSpPr>
            <p:cxnSp>
              <p:nvCxnSpPr>
                <p:cNvPr id="84" name="Straight Connector 83"/>
                <p:cNvCxnSpPr/>
                <p:nvPr/>
              </p:nvCxnSpPr>
              <p:spPr>
                <a:xfrm flipV="1">
                  <a:off x="1871663" y="2837181"/>
                  <a:ext cx="3039184" cy="346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886112" y="3149550"/>
                  <a:ext cx="184308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flipV="1">
                  <a:off x="1869140" y="1871245"/>
                  <a:ext cx="2840042" cy="1792257"/>
                </a:xfrm>
                <a:prstGeom prst="line">
                  <a:avLst/>
                </a:prstGeom>
                <a:ln w="28575">
                  <a:solidFill>
                    <a:srgbClr val="0000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/>
                <p:cNvCxnSpPr/>
                <p:nvPr/>
              </p:nvCxnSpPr>
              <p:spPr>
                <a:xfrm flipH="1" flipV="1">
                  <a:off x="1862137" y="2159220"/>
                  <a:ext cx="9526" cy="153171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/>
                <p:cNvCxnSpPr/>
                <p:nvPr/>
              </p:nvCxnSpPr>
              <p:spPr>
                <a:xfrm>
                  <a:off x="1862137" y="3705790"/>
                  <a:ext cx="3116845" cy="37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89" name="Object 88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096185484"/>
                        </p:ext>
                      </p:extLst>
                    </p:nvPr>
                  </p:nvGraphicFramePr>
                  <p:xfrm>
                    <a:off x="1318820" y="2090143"/>
                    <a:ext cx="372848" cy="371953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068" name="Equation" r:id="rId18" imgW="291960" imgH="291960" progId="Equation.DSMT4">
                            <p:embed/>
                          </p:oleObj>
                        </mc:Choice>
                        <mc:Fallback>
                          <p:oleObj name="Equation" r:id="rId18" imgW="291960" imgH="291960" progId="Equation.DSMT4">
                            <p:embed/>
                            <p:pic>
                              <p:nvPicPr>
                                <p:cNvPr id="37" name="Object 36"/>
                                <p:cNvPicPr/>
                                <p:nvPr/>
                              </p:nvPicPr>
                              <p:blipFill>
                                <a:blip r:embed="rId19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318820" y="2090143"/>
                                  <a:ext cx="372848" cy="371953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89" name="Object 88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096185484"/>
                        </p:ext>
                      </p:extLst>
                    </p:nvPr>
                  </p:nvGraphicFramePr>
                  <p:xfrm>
                    <a:off x="1318820" y="2090143"/>
                    <a:ext cx="372848" cy="371953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038" name="Equation" r:id="rId20" imgW="291960" imgH="291960" progId="Equation.DSMT4">
                            <p:embed/>
                          </p:oleObj>
                        </mc:Choice>
                        <mc:Fallback>
                          <p:oleObj name="Equation" r:id="rId20" imgW="291960" imgH="291960" progId="Equation.DSMT4">
                            <p:embed/>
                            <p:pic>
                              <p:nvPicPr>
                                <p:cNvPr id="37" name="Object 36"/>
                                <p:cNvPicPr/>
                                <p:nvPr/>
                              </p:nvPicPr>
                              <p:blipFill>
                                <a:blip r:embed="rId21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318820" y="2090143"/>
                                  <a:ext cx="372848" cy="371953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90" name="Object 89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300202649"/>
                        </p:ext>
                      </p:extLst>
                    </p:nvPr>
                  </p:nvGraphicFramePr>
                  <p:xfrm>
                    <a:off x="2987292" y="3788148"/>
                    <a:ext cx="317500" cy="228601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069" name="Equation" r:id="rId22" imgW="317160" imgH="228600" progId="Equation.DSMT4">
                            <p:embed/>
                          </p:oleObj>
                        </mc:Choice>
                        <mc:Fallback>
                          <p:oleObj name="Equation" r:id="rId22" imgW="317160" imgH="228600" progId="Equation.DSMT4">
                            <p:embed/>
                            <p:pic>
                              <p:nvPicPr>
                                <p:cNvPr id="39" name="Object 38"/>
                                <p:cNvPicPr/>
                                <p:nvPr/>
                              </p:nvPicPr>
                              <p:blipFill>
                                <a:blip r:embed="rId23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987292" y="3788148"/>
                                  <a:ext cx="317500" cy="228601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90" name="Object 89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300202649"/>
                        </p:ext>
                      </p:extLst>
                    </p:nvPr>
                  </p:nvGraphicFramePr>
                  <p:xfrm>
                    <a:off x="2987292" y="3788148"/>
                    <a:ext cx="317500" cy="228601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039" name="Equation" r:id="rId24" imgW="317160" imgH="228600" progId="Equation.DSMT4">
                            <p:embed/>
                          </p:oleObj>
                        </mc:Choice>
                        <mc:Fallback>
                          <p:oleObj name="Equation" r:id="rId24" imgW="317160" imgH="228600" progId="Equation.DSMT4">
                            <p:embed/>
                            <p:pic>
                              <p:nvPicPr>
                                <p:cNvPr id="39" name="Object 38"/>
                                <p:cNvPicPr/>
                                <p:nvPr/>
                              </p:nvPicPr>
                              <p:blipFill>
                                <a:blip r:embed="rId25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987292" y="3788148"/>
                                  <a:ext cx="317500" cy="228601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91" name="Object 90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970703247"/>
                        </p:ext>
                      </p:extLst>
                    </p:nvPr>
                  </p:nvGraphicFramePr>
                  <p:xfrm>
                    <a:off x="3861116" y="3022856"/>
                    <a:ext cx="884724" cy="468373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070" name="Equation" r:id="rId26" imgW="1168200" imgH="622080" progId="Equation.DSMT4">
                            <p:embed/>
                          </p:oleObj>
                        </mc:Choice>
                        <mc:Fallback>
                          <p:oleObj name="Equation" r:id="rId26" imgW="1168200" imgH="622080" progId="Equation.DSMT4">
                            <p:embed/>
                            <p:pic>
                              <p:nvPicPr>
                                <p:cNvPr id="41" name="Object 40"/>
                                <p:cNvPicPr/>
                                <p:nvPr/>
                              </p:nvPicPr>
                              <p:blipFill>
                                <a:blip r:embed="rId27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3861116" y="3022856"/>
                                  <a:ext cx="884724" cy="468373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91" name="Object 90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970703247"/>
                        </p:ext>
                      </p:extLst>
                    </p:nvPr>
                  </p:nvGraphicFramePr>
                  <p:xfrm>
                    <a:off x="3861116" y="3022856"/>
                    <a:ext cx="884724" cy="468373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040" name="Equation" r:id="rId28" imgW="1168200" imgH="622080" progId="Equation.DSMT4">
                            <p:embed/>
                          </p:oleObj>
                        </mc:Choice>
                        <mc:Fallback>
                          <p:oleObj name="Equation" r:id="rId28" imgW="1168200" imgH="622080" progId="Equation.DSMT4">
                            <p:embed/>
                            <p:pic>
                              <p:nvPicPr>
                                <p:cNvPr id="41" name="Object 40"/>
                                <p:cNvPicPr/>
                                <p:nvPr/>
                              </p:nvPicPr>
                              <p:blipFill>
                                <a:blip r:embed="rId29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3861116" y="3022856"/>
                                  <a:ext cx="884724" cy="468373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</p:grpSp>
          <p:cxnSp>
            <p:nvCxnSpPr>
              <p:cNvPr id="75" name="Straight Connector 74"/>
              <p:cNvCxnSpPr/>
              <p:nvPr/>
            </p:nvCxnSpPr>
            <p:spPr>
              <a:xfrm flipV="1">
                <a:off x="8115585" y="4097528"/>
                <a:ext cx="1170027" cy="919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Freeform 75"/>
              <p:cNvSpPr/>
              <p:nvPr/>
            </p:nvSpPr>
            <p:spPr>
              <a:xfrm>
                <a:off x="9250356" y="2983081"/>
                <a:ext cx="669601" cy="576155"/>
              </a:xfrm>
              <a:custGeom>
                <a:avLst/>
                <a:gdLst>
                  <a:gd name="connsiteX0" fmla="*/ 0 w 1426779"/>
                  <a:gd name="connsiteY0" fmla="*/ 1485900 h 1485900"/>
                  <a:gd name="connsiteX1" fmla="*/ 508438 w 1426779"/>
                  <a:gd name="connsiteY1" fmla="*/ 804042 h 1485900"/>
                  <a:gd name="connsiteX2" fmla="*/ 1426779 w 1426779"/>
                  <a:gd name="connsiteY2" fmla="*/ 0 h 148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6779" h="1485900">
                    <a:moveTo>
                      <a:pt x="0" y="1485900"/>
                    </a:moveTo>
                    <a:cubicBezTo>
                      <a:pt x="135321" y="1268796"/>
                      <a:pt x="270642" y="1051692"/>
                      <a:pt x="508438" y="804042"/>
                    </a:cubicBezTo>
                    <a:cubicBezTo>
                      <a:pt x="746234" y="556392"/>
                      <a:pt x="1287517" y="93936"/>
                      <a:pt x="1426779" y="0"/>
                    </a:cubicBezTo>
                  </a:path>
                </a:pathLst>
              </a:cu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/>
              <p:cNvCxnSpPr>
                <a:stCxn id="76" idx="0"/>
              </p:cNvCxnSpPr>
              <p:nvPr/>
            </p:nvCxnSpPr>
            <p:spPr>
              <a:xfrm>
                <a:off x="9250356" y="3559236"/>
                <a:ext cx="0" cy="55584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9919958" y="2516269"/>
                <a:ext cx="641683" cy="466813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9251541" y="3015575"/>
                <a:ext cx="7723" cy="53968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9342211" y="2276356"/>
                    <a:ext cx="784361" cy="3108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16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16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𝑻𝒄</m:t>
                        </m:r>
                      </m:oMath>
                    </a14:m>
                    <a:r>
                      <a:rPr lang="en-US" sz="1600" b="1" dirty="0" smtClean="0">
                        <a:solidFill>
                          <a:srgbClr val="000099"/>
                        </a:solidFill>
                      </a:rPr>
                      <a:t> </a:t>
                    </a:r>
                    <a:endParaRPr lang="en-US" sz="1600" b="1" dirty="0">
                      <a:solidFill>
                        <a:srgbClr val="00009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42211" y="2276356"/>
                    <a:ext cx="784361" cy="310820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Rectangle 81"/>
                  <p:cNvSpPr/>
                  <p:nvPr/>
                </p:nvSpPr>
                <p:spPr>
                  <a:xfrm>
                    <a:off x="10273736" y="2685578"/>
                    <a:ext cx="874049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sz="1600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73736" y="2685578"/>
                    <a:ext cx="874049" cy="338554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1" name="Object 7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33124832"/>
                    </p:ext>
                  </p:extLst>
                </p:nvPr>
              </p:nvGraphicFramePr>
              <p:xfrm>
                <a:off x="4735513" y="4624388"/>
                <a:ext cx="723900" cy="5715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71" name="Equation" r:id="rId32" imgW="723600" imgH="571320" progId="Equation.DSMT4">
                        <p:embed/>
                      </p:oleObj>
                    </mc:Choice>
                    <mc:Fallback>
                      <p:oleObj name="Equation" r:id="rId32" imgW="723600" imgH="571320" progId="Equation.DSMT4">
                        <p:embed/>
                        <p:pic>
                          <p:nvPicPr>
                            <p:cNvPr id="2" name="Object 1"/>
                            <p:cNvPicPr/>
                            <p:nvPr/>
                          </p:nvPicPr>
                          <p:blipFill>
                            <a:blip r:embed="rId3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735513" y="4624388"/>
                              <a:ext cx="723900" cy="5715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1" name="Object 7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33124832"/>
                    </p:ext>
                  </p:extLst>
                </p:nvPr>
              </p:nvGraphicFramePr>
              <p:xfrm>
                <a:off x="4735513" y="4624388"/>
                <a:ext cx="723900" cy="5715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1" name="Equation" r:id="rId34" imgW="723600" imgH="571320" progId="Equation.DSMT4">
                        <p:embed/>
                      </p:oleObj>
                    </mc:Choice>
                    <mc:Fallback>
                      <p:oleObj name="Equation" r:id="rId34" imgW="723600" imgH="571320" progId="Equation.DSMT4">
                        <p:embed/>
                        <p:pic>
                          <p:nvPicPr>
                            <p:cNvPr id="2" name="Object 1"/>
                            <p:cNvPicPr/>
                            <p:nvPr/>
                          </p:nvPicPr>
                          <p:blipFill>
                            <a:blip r:embed="rId3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735513" y="4624388"/>
                              <a:ext cx="723900" cy="5715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2" name="Object 7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80748055"/>
                    </p:ext>
                  </p:extLst>
                </p:nvPr>
              </p:nvGraphicFramePr>
              <p:xfrm>
                <a:off x="4676139" y="5694758"/>
                <a:ext cx="290513" cy="23336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72" name="Equation" r:id="rId36" imgW="290402" imgH="233294" progId="Equation.DSMT4">
                        <p:embed/>
                      </p:oleObj>
                    </mc:Choice>
                    <mc:Fallback>
                      <p:oleObj name="Equation" r:id="rId36" imgW="290402" imgH="233294" progId="Equation.DSMT4">
                        <p:embed/>
                        <p:pic>
                          <p:nvPicPr>
                            <p:cNvPr id="3" name="Object 2"/>
                            <p:cNvPicPr/>
                            <p:nvPr/>
                          </p:nvPicPr>
                          <p:blipFill>
                            <a:blip r:embed="rId3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676139" y="5694758"/>
                              <a:ext cx="290513" cy="23336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2" name="Object 7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80748055"/>
                    </p:ext>
                  </p:extLst>
                </p:nvPr>
              </p:nvGraphicFramePr>
              <p:xfrm>
                <a:off x="4676139" y="5694758"/>
                <a:ext cx="290513" cy="23336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42" name="Equation" r:id="rId38" imgW="290402" imgH="233294" progId="Equation.DSMT4">
                        <p:embed/>
                      </p:oleObj>
                    </mc:Choice>
                    <mc:Fallback>
                      <p:oleObj name="Equation" r:id="rId38" imgW="290402" imgH="233294" progId="Equation.DSMT4">
                        <p:embed/>
                        <p:pic>
                          <p:nvPicPr>
                            <p:cNvPr id="3" name="Object 2"/>
                            <p:cNvPicPr/>
                            <p:nvPr/>
                          </p:nvPicPr>
                          <p:blipFill>
                            <a:blip r:embed="rId3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676139" y="5694758"/>
                              <a:ext cx="290513" cy="23336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523591"/>
              </p:ext>
            </p:extLst>
          </p:nvPr>
        </p:nvGraphicFramePr>
        <p:xfrm>
          <a:off x="1382713" y="328295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40" imgW="203040" imgH="291960" progId="Equation.DSMT4">
                  <p:embed/>
                </p:oleObj>
              </mc:Choice>
              <mc:Fallback>
                <p:oleObj name="Equation" r:id="rId40" imgW="2030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382713" y="3282950"/>
                        <a:ext cx="203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Straight Arrow Connector 66"/>
          <p:cNvCxnSpPr/>
          <p:nvPr/>
        </p:nvCxnSpPr>
        <p:spPr>
          <a:xfrm>
            <a:off x="1724983" y="3504545"/>
            <a:ext cx="1155682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8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259" y="486898"/>
            <a:ext cx="112047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C00000"/>
                </a:solidFill>
              </a:rPr>
              <a:t>“grade” </a:t>
            </a:r>
            <a:r>
              <a:rPr lang="en-US" dirty="0" smtClean="0">
                <a:solidFill>
                  <a:srgbClr val="000000"/>
                </a:solidFill>
              </a:rPr>
              <a:t>in </a:t>
            </a:r>
            <a:r>
              <a:rPr lang="en-US" dirty="0">
                <a:solidFill>
                  <a:srgbClr val="000000"/>
                </a:solidFill>
              </a:rPr>
              <a:t>this course will be based on two papers to be prepared by each </a:t>
            </a:r>
            <a:r>
              <a:rPr lang="en-US" dirty="0" smtClean="0">
                <a:solidFill>
                  <a:srgbClr val="000000"/>
                </a:solidFill>
              </a:rPr>
              <a:t>student:</a:t>
            </a:r>
          </a:p>
          <a:p>
            <a:pPr fontAlgn="base"/>
            <a:endParaRPr lang="en-US" dirty="0">
              <a:solidFill>
                <a:srgbClr val="000000"/>
              </a:solidFill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</a:rPr>
              <a:t>1.  The </a:t>
            </a:r>
            <a:r>
              <a:rPr lang="en-US" u="sng" dirty="0">
                <a:solidFill>
                  <a:srgbClr val="000000"/>
                </a:solidFill>
              </a:rPr>
              <a:t>first</a:t>
            </a:r>
            <a:r>
              <a:rPr lang="en-US" dirty="0">
                <a:solidFill>
                  <a:srgbClr val="000000"/>
                </a:solidFill>
              </a:rPr>
              <a:t> will be due on </a:t>
            </a:r>
            <a:r>
              <a:rPr lang="en-US" dirty="0">
                <a:solidFill>
                  <a:srgbClr val="C00000"/>
                </a:solidFill>
              </a:rPr>
              <a:t>October </a:t>
            </a:r>
            <a:r>
              <a:rPr lang="en-US" dirty="0" smtClean="0">
                <a:solidFill>
                  <a:srgbClr val="C00000"/>
                </a:solidFill>
              </a:rPr>
              <a:t>30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approximately halfway through the course, and cover a topic of your choice </a:t>
            </a:r>
            <a:r>
              <a:rPr lang="en-US" dirty="0" smtClean="0">
                <a:solidFill>
                  <a:srgbClr val="000000"/>
                </a:solidFill>
              </a:rPr>
              <a:t>on </a:t>
            </a:r>
            <a:r>
              <a:rPr lang="en-US" dirty="0">
                <a:solidFill>
                  <a:srgbClr val="000000"/>
                </a:solidFill>
              </a:rPr>
              <a:t>a superconductor material or phenomena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fontAlgn="base"/>
            <a:endParaRPr lang="en-US" dirty="0">
              <a:solidFill>
                <a:srgbClr val="000000"/>
              </a:solidFill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</a:rPr>
              <a:t>2.  The </a:t>
            </a:r>
            <a:r>
              <a:rPr lang="en-US" u="sng" dirty="0">
                <a:solidFill>
                  <a:srgbClr val="000000"/>
                </a:solidFill>
              </a:rPr>
              <a:t>second</a:t>
            </a:r>
            <a:r>
              <a:rPr lang="en-US" dirty="0">
                <a:solidFill>
                  <a:srgbClr val="000000"/>
                </a:solidFill>
              </a:rPr>
              <a:t> will be due at the end of the course on December 10, and will cover a superconductor detector or measurement technique of your choice </a:t>
            </a:r>
            <a:r>
              <a:rPr lang="en-US" dirty="0" smtClean="0">
                <a:solidFill>
                  <a:srgbClr val="000000"/>
                </a:solidFill>
              </a:rPr>
              <a:t>relevant </a:t>
            </a:r>
            <a:r>
              <a:rPr lang="en-US" dirty="0">
                <a:solidFill>
                  <a:srgbClr val="000000"/>
                </a:solidFill>
              </a:rPr>
              <a:t>to quantum materials, quantum sensors, or quantum computing.</a:t>
            </a:r>
            <a:endParaRPr lang="en-US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3553" y="46169"/>
            <a:ext cx="223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Course requirements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14390" y="2764224"/>
            <a:ext cx="99115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Submit via email as a PDF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~ 10 pages with figures embedded (standard format: 11pt font, single-spaced, 1” margins, pretty pictures), 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Choose a topic that interests you and is in some relevant to the course.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graduate research students, the topic can be “relevant” to your thesis research project but should not be your prelim paper (although I would not know that UNLESS I am on your prelim committee)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is an option to form an N-person team and write a longer paper by x N.  One group approached me and wants to do a theory-experiment comparison that seems viable, but in general this may be more appropriate for the second paper.  (Realistically, N should probably be no larger than 2).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5259" y="2709552"/>
            <a:ext cx="884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Details: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5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005" y="174444"/>
            <a:ext cx="62293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Strong – coupling:  reduces </a:t>
            </a:r>
            <a:r>
              <a:rPr lang="en-US" dirty="0" err="1" smtClean="0"/>
              <a:t>Ic</a:t>
            </a:r>
            <a:endParaRPr lang="en-US" dirty="0"/>
          </a:p>
          <a:p>
            <a:r>
              <a:rPr lang="en-US" dirty="0"/>
              <a:t>		</a:t>
            </a:r>
            <a:r>
              <a:rPr lang="en-US" dirty="0" err="1"/>
              <a:t>Nb</a:t>
            </a:r>
            <a:r>
              <a:rPr lang="en-US" dirty="0"/>
              <a:t>		75%</a:t>
            </a:r>
          </a:p>
          <a:p>
            <a:r>
              <a:rPr lang="en-US" dirty="0"/>
              <a:t>		</a:t>
            </a:r>
            <a:r>
              <a:rPr lang="en-US" dirty="0" err="1"/>
              <a:t>Pb</a:t>
            </a:r>
            <a:r>
              <a:rPr lang="en-US" dirty="0"/>
              <a:t>		78%</a:t>
            </a:r>
          </a:p>
          <a:p>
            <a:r>
              <a:rPr lang="en-US" dirty="0"/>
              <a:t>		Sn		91%</a:t>
            </a:r>
          </a:p>
          <a:p>
            <a:r>
              <a:rPr lang="en-US" dirty="0"/>
              <a:t>		Al		100%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Magnetic impurities: reduces </a:t>
            </a:r>
            <a:r>
              <a:rPr lang="en-US" dirty="0" err="1" smtClean="0"/>
              <a:t>Ic</a:t>
            </a:r>
            <a:endParaRPr lang="en-US" dirty="0"/>
          </a:p>
          <a:p>
            <a:r>
              <a:rPr lang="en-US" dirty="0"/>
              <a:t>	(similar to effect on N, affects P)</a:t>
            </a:r>
          </a:p>
          <a:p>
            <a:r>
              <a:rPr lang="en-US" dirty="0"/>
              <a:t>	</a:t>
            </a:r>
            <a:r>
              <a:rPr lang="en-US" dirty="0" err="1"/>
              <a:t>Pairbreaking</a:t>
            </a:r>
            <a:r>
              <a:rPr lang="en-US" dirty="0"/>
              <a:t> by spin-flip scattering</a:t>
            </a:r>
          </a:p>
          <a:p>
            <a:endParaRPr lang="en-US" dirty="0"/>
          </a:p>
          <a:p>
            <a:r>
              <a:rPr lang="en-US" dirty="0"/>
              <a:t>	In film, drops off roughly as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</a:rPr>
              <a:t>(order parameter)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54017" y="3911588"/>
            <a:ext cx="3419475" cy="2428875"/>
            <a:chOff x="1419226" y="3848100"/>
            <a:chExt cx="2552698" cy="1694617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695450" y="3848100"/>
              <a:ext cx="0" cy="12763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695450" y="5133975"/>
              <a:ext cx="19240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Freeform 5"/>
            <p:cNvSpPr/>
            <p:nvPr/>
          </p:nvSpPr>
          <p:spPr>
            <a:xfrm>
              <a:off x="1695450" y="4276725"/>
              <a:ext cx="1114425" cy="857250"/>
            </a:xfrm>
            <a:custGeom>
              <a:avLst/>
              <a:gdLst>
                <a:gd name="connsiteX0" fmla="*/ 0 w 1133475"/>
                <a:gd name="connsiteY0" fmla="*/ 0 h 895350"/>
                <a:gd name="connsiteX1" fmla="*/ 371475 w 1133475"/>
                <a:gd name="connsiteY1" fmla="*/ 428625 h 895350"/>
                <a:gd name="connsiteX2" fmla="*/ 1133475 w 1133475"/>
                <a:gd name="connsiteY2" fmla="*/ 89535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895350">
                  <a:moveTo>
                    <a:pt x="0" y="0"/>
                  </a:moveTo>
                  <a:cubicBezTo>
                    <a:pt x="91281" y="139700"/>
                    <a:pt x="182563" y="279400"/>
                    <a:pt x="371475" y="428625"/>
                  </a:cubicBezTo>
                  <a:cubicBezTo>
                    <a:pt x="560387" y="577850"/>
                    <a:pt x="1006475" y="820738"/>
                    <a:pt x="1133475" y="895350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695450" y="4267200"/>
              <a:ext cx="1504950" cy="885825"/>
            </a:xfrm>
            <a:custGeom>
              <a:avLst/>
              <a:gdLst>
                <a:gd name="connsiteX0" fmla="*/ 0 w 1504950"/>
                <a:gd name="connsiteY0" fmla="*/ 0 h 885825"/>
                <a:gd name="connsiteX1" fmla="*/ 933450 w 1504950"/>
                <a:gd name="connsiteY1" fmla="*/ 161925 h 885825"/>
                <a:gd name="connsiteX2" fmla="*/ 1504950 w 1504950"/>
                <a:gd name="connsiteY2" fmla="*/ 885825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4950" h="885825">
                  <a:moveTo>
                    <a:pt x="0" y="0"/>
                  </a:moveTo>
                  <a:cubicBezTo>
                    <a:pt x="341312" y="7144"/>
                    <a:pt x="682625" y="14288"/>
                    <a:pt x="933450" y="161925"/>
                  </a:cubicBezTo>
                  <a:cubicBezTo>
                    <a:pt x="1184275" y="309562"/>
                    <a:pt x="1341438" y="498475"/>
                    <a:pt x="1504950" y="88582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704975" y="4276725"/>
              <a:ext cx="1495425" cy="857250"/>
            </a:xfrm>
            <a:custGeom>
              <a:avLst/>
              <a:gdLst>
                <a:gd name="connsiteX0" fmla="*/ 0 w 1495425"/>
                <a:gd name="connsiteY0" fmla="*/ 0 h 857250"/>
                <a:gd name="connsiteX1" fmla="*/ 933450 w 1495425"/>
                <a:gd name="connsiteY1" fmla="*/ 276225 h 857250"/>
                <a:gd name="connsiteX2" fmla="*/ 1495425 w 1495425"/>
                <a:gd name="connsiteY2" fmla="*/ 85725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5" h="857250">
                  <a:moveTo>
                    <a:pt x="0" y="0"/>
                  </a:moveTo>
                  <a:cubicBezTo>
                    <a:pt x="342106" y="66675"/>
                    <a:pt x="684213" y="133350"/>
                    <a:pt x="933450" y="276225"/>
                  </a:cubicBezTo>
                  <a:cubicBezTo>
                    <a:pt x="1182688" y="419100"/>
                    <a:pt x="1495425" y="857250"/>
                    <a:pt x="1495425" y="857250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781300" y="4686300"/>
              <a:ext cx="0" cy="5486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0400" y="4686300"/>
              <a:ext cx="0" cy="5486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657475" y="5234940"/>
              <a:ext cx="952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gapless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819276" y="4705350"/>
                  <a:ext cx="381000" cy="325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9276" y="4705350"/>
                  <a:ext cx="381000" cy="32528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319338" y="4486275"/>
                  <a:ext cx="4381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9338" y="4486275"/>
                  <a:ext cx="438150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2826544" y="4316670"/>
              <a:ext cx="266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Δ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76649" y="4960620"/>
              <a:ext cx="295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α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419226" y="4113311"/>
                  <a:ext cx="2667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9226" y="4113311"/>
                  <a:ext cx="266700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/>
          <p:cNvSpPr txBox="1"/>
          <p:nvPr/>
        </p:nvSpPr>
        <p:spPr>
          <a:xfrm>
            <a:off x="1304880" y="6355309"/>
            <a:ext cx="286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barrier, drop is dramatic!</a:t>
            </a:r>
          </a:p>
        </p:txBody>
      </p:sp>
    </p:spTree>
    <p:extLst>
      <p:ext uri="{BB962C8B-B14F-4D97-AF65-F5344CB8AC3E}">
        <p14:creationId xmlns:p14="http://schemas.microsoft.com/office/powerpoint/2010/main" val="2515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337" y="222388"/>
            <a:ext cx="428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Voltage (frequency)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25337" y="677296"/>
            <a:ext cx="4819650" cy="1966139"/>
            <a:chOff x="676275" y="1333500"/>
            <a:chExt cx="4314824" cy="1539359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390650" y="1419225"/>
              <a:ext cx="0" cy="10477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381125" y="2476500"/>
              <a:ext cx="31337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790825" y="1333500"/>
              <a:ext cx="0" cy="1143000"/>
            </a:xfrm>
            <a:prstGeom prst="line">
              <a:avLst/>
            </a:prstGeom>
            <a:ln cmpd="sng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1390649" y="1504950"/>
              <a:ext cx="1400175" cy="594241"/>
            </a:xfrm>
            <a:custGeom>
              <a:avLst/>
              <a:gdLst>
                <a:gd name="connsiteX0" fmla="*/ 0 w 1314450"/>
                <a:gd name="connsiteY0" fmla="*/ 600075 h 600075"/>
                <a:gd name="connsiteX1" fmla="*/ 990600 w 1314450"/>
                <a:gd name="connsiteY1" fmla="*/ 485775 h 600075"/>
                <a:gd name="connsiteX2" fmla="*/ 1314450 w 1314450"/>
                <a:gd name="connsiteY2" fmla="*/ 0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4450" h="600075">
                  <a:moveTo>
                    <a:pt x="0" y="600075"/>
                  </a:moveTo>
                  <a:cubicBezTo>
                    <a:pt x="385762" y="592931"/>
                    <a:pt x="771525" y="585787"/>
                    <a:pt x="990600" y="485775"/>
                  </a:cubicBezTo>
                  <a:cubicBezTo>
                    <a:pt x="1209675" y="385763"/>
                    <a:pt x="1262062" y="192881"/>
                    <a:pt x="1314450" y="0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838449" y="1543049"/>
              <a:ext cx="1552575" cy="847725"/>
            </a:xfrm>
            <a:custGeom>
              <a:avLst/>
              <a:gdLst>
                <a:gd name="connsiteX0" fmla="*/ 0 w 1485900"/>
                <a:gd name="connsiteY0" fmla="*/ 0 h 838200"/>
                <a:gd name="connsiteX1" fmla="*/ 152400 w 1485900"/>
                <a:gd name="connsiteY1" fmla="*/ 381000 h 838200"/>
                <a:gd name="connsiteX2" fmla="*/ 600075 w 1485900"/>
                <a:gd name="connsiteY2" fmla="*/ 657225 h 838200"/>
                <a:gd name="connsiteX3" fmla="*/ 1485900 w 1485900"/>
                <a:gd name="connsiteY3" fmla="*/ 83820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900" h="838200">
                  <a:moveTo>
                    <a:pt x="0" y="0"/>
                  </a:moveTo>
                  <a:cubicBezTo>
                    <a:pt x="26194" y="135731"/>
                    <a:pt x="52388" y="271463"/>
                    <a:pt x="152400" y="381000"/>
                  </a:cubicBezTo>
                  <a:cubicBezTo>
                    <a:pt x="252412" y="490537"/>
                    <a:pt x="377825" y="581025"/>
                    <a:pt x="600075" y="657225"/>
                  </a:cubicBezTo>
                  <a:cubicBezTo>
                    <a:pt x="822325" y="733425"/>
                    <a:pt x="1154112" y="785812"/>
                    <a:pt x="1485900" y="8382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514599" y="2503527"/>
                  <a:ext cx="5524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599" y="2503527"/>
                  <a:ext cx="552450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391024" y="2503527"/>
                  <a:ext cx="600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1024" y="2503527"/>
                  <a:ext cx="600075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76275" y="1895475"/>
                  <a:ext cx="7810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275" y="1895475"/>
                  <a:ext cx="781051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/>
          <p:cNvSpPr txBox="1"/>
          <p:nvPr/>
        </p:nvSpPr>
        <p:spPr>
          <a:xfrm>
            <a:off x="1061553" y="2747159"/>
            <a:ext cx="7711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Riedel singularity – “resonance between </a:t>
            </a:r>
            <a:r>
              <a:rPr lang="en-US" dirty="0" err="1"/>
              <a:t>qp</a:t>
            </a:r>
            <a:r>
              <a:rPr lang="en-US" dirty="0"/>
              <a:t> and pair</a:t>
            </a:r>
          </a:p>
          <a:p>
            <a:r>
              <a:rPr lang="en-US" dirty="0"/>
              <a:t>					tunneling”, intermediate states</a:t>
            </a:r>
          </a:p>
          <a:p>
            <a:r>
              <a:rPr lang="en-US" dirty="0"/>
              <a:t>					highly probable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5985" t="3445" r="3223" b="3766"/>
          <a:stretch/>
        </p:blipFill>
        <p:spPr>
          <a:xfrm>
            <a:off x="924460" y="3597078"/>
            <a:ext cx="2238375" cy="2581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76270" y="4683958"/>
                <a:ext cx="6293487" cy="1219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Important for operation of devices near </a:t>
                </a:r>
              </a:p>
              <a:p>
                <a:r>
                  <a:rPr lang="en-US" dirty="0"/>
                  <a:t>or above 2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dirty="0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N.B. 	Josephson effects </a:t>
                </a:r>
                <a:r>
                  <a:rPr lang="en-US" u="sng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can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 occur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270" y="4683958"/>
                <a:ext cx="6293487" cy="1219757"/>
              </a:xfrm>
              <a:prstGeom prst="rect">
                <a:avLst/>
              </a:prstGeom>
              <a:blipFill>
                <a:blip r:embed="rId6"/>
                <a:stretch>
                  <a:fillRect l="-774" t="-25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2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2915" y="445579"/>
            <a:ext cx="3923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my expectations/suggestions?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2915" y="1099134"/>
            <a:ext cx="104521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You will have to work on finding a good topic --- that is a major part of the assignment and will require you to think, look at literature, gauge how much attention to your topic is out there.  That is not easy --- it is a giant field and you want a topic big enough to explore something interesting but small enough to cover.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Think of it as a “review paper” --- it is not original research, but research on what has been done by others and the creation of  a summary of that.  That is a standard part of the group meetings in my lab.  You will need </a:t>
            </a:r>
            <a:r>
              <a:rPr lang="en-US" dirty="0" err="1" smtClean="0"/>
              <a:t>coolect</a:t>
            </a:r>
            <a:r>
              <a:rPr lang="en-US" dirty="0" smtClean="0"/>
              <a:t>, understand, compile, and present your findings in a clear way --- presentation, as well as content, is important in science.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In the end, I want you to produce something by which: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learn something and have fun doing it.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 learn something, i.e. I can understand what you have learned.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class learns something --- I will make the papers available to the class (and maybe even have everyone give a two-slide presentation if we have time).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1" y="1125526"/>
            <a:ext cx="4161652" cy="5350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193" y="1172983"/>
            <a:ext cx="3982755" cy="5223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910" y="1125526"/>
            <a:ext cx="3877090" cy="1708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5125" y="108683"/>
            <a:ext cx="287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Physics Letters </a:t>
            </a:r>
            <a:r>
              <a:rPr lang="en-US" dirty="0"/>
              <a:t>1, 251 (1962)</a:t>
            </a:r>
          </a:p>
        </p:txBody>
      </p:sp>
      <p:sp>
        <p:nvSpPr>
          <p:cNvPr id="6" name="Rectangle 5"/>
          <p:cNvSpPr/>
          <p:nvPr/>
        </p:nvSpPr>
        <p:spPr>
          <a:xfrm>
            <a:off x="3005664" y="102869"/>
            <a:ext cx="1743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Josephson </a:t>
            </a:r>
            <a:r>
              <a:rPr lang="en-US" dirty="0" smtClean="0"/>
              <a:t>Effect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193" y="77733"/>
            <a:ext cx="702523" cy="927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64653" t="16970" r="5058" b="22901"/>
          <a:stretch/>
        </p:blipFill>
        <p:spPr>
          <a:xfrm>
            <a:off x="9011939" y="30767"/>
            <a:ext cx="714752" cy="1021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2" r="15772"/>
          <a:stretch/>
        </p:blipFill>
        <p:spPr>
          <a:xfrm>
            <a:off x="10253454" y="2836013"/>
            <a:ext cx="1759381" cy="2199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t="6707" b="21337"/>
          <a:stretch/>
        </p:blipFill>
        <p:spPr>
          <a:xfrm>
            <a:off x="8851231" y="5120915"/>
            <a:ext cx="2923263" cy="1577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21470" t="1982" r="25642" b="-1551"/>
          <a:stretch/>
        </p:blipFill>
        <p:spPr>
          <a:xfrm>
            <a:off x="8512016" y="2907294"/>
            <a:ext cx="1515917" cy="214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1343" y="153999"/>
            <a:ext cx="287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Physics Letters </a:t>
            </a:r>
            <a:r>
              <a:rPr lang="en-US" dirty="0"/>
              <a:t>1, 251 (1962)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8073" y="3627109"/>
                <a:ext cx="2124075" cy="2649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80000"/>
                  </a:lnSpc>
                </a:pPr>
                <a:r>
                  <a:rPr lang="en-US" u="sng" dirty="0"/>
                  <a:t>Processes:</a:t>
                </a:r>
                <a:r>
                  <a:rPr lang="en-US" dirty="0"/>
                  <a:t> </a:t>
                </a:r>
              </a:p>
              <a:p>
                <a:pPr marL="342900" indent="-342900">
                  <a:lnSpc>
                    <a:spcPct val="180000"/>
                  </a:lnSpc>
                  <a:buAutoNum type="arabicParenBoth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lnSpc>
                    <a:spcPct val="180000"/>
                  </a:lnSpc>
                  <a:buAutoNum type="arabicParenBoth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lnSpc>
                    <a:spcPct val="180000"/>
                  </a:lnSpc>
                  <a:buAutoNum type="arabicParenBoth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lnSpc>
                    <a:spcPct val="180000"/>
                  </a:lnSpc>
                  <a:buAutoNum type="arabicParenBoth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73" y="3627109"/>
                <a:ext cx="2124075" cy="2649251"/>
              </a:xfrm>
              <a:prstGeom prst="rect">
                <a:avLst/>
              </a:prstGeom>
              <a:blipFill>
                <a:blip r:embed="rId2"/>
                <a:stretch>
                  <a:fillRect l="-2586"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 rot="1133346">
            <a:off x="3335512" y="4558316"/>
            <a:ext cx="2228475" cy="5378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20520336">
            <a:off x="3191343" y="4529033"/>
            <a:ext cx="2227806" cy="5378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58089" y="4591427"/>
            <a:ext cx="409989" cy="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499495" y="4962749"/>
            <a:ext cx="409989" cy="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440900" y="5103679"/>
            <a:ext cx="527177" cy="60860"/>
            <a:chOff x="4288917" y="6016371"/>
            <a:chExt cx="587883" cy="64008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4419600" y="6048375"/>
              <a:ext cx="457200" cy="0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4288917" y="6016371"/>
              <a:ext cx="64008" cy="64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725331" y="5090509"/>
            <a:ext cx="606837" cy="15071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823418" y="4971805"/>
            <a:ext cx="4099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823418" y="4591427"/>
            <a:ext cx="4099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4702791" y="5504374"/>
            <a:ext cx="645609" cy="295080"/>
            <a:chOff x="5362575" y="6325813"/>
            <a:chExt cx="854615" cy="310341"/>
          </a:xfrm>
        </p:grpSpPr>
        <p:cxnSp>
          <p:nvCxnSpPr>
            <p:cNvPr id="44" name="Straight Arrow Connector 43"/>
            <p:cNvCxnSpPr/>
            <p:nvPr/>
          </p:nvCxnSpPr>
          <p:spPr>
            <a:xfrm flipV="1">
              <a:off x="6102890" y="6325813"/>
              <a:ext cx="114300" cy="310341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 flipV="1">
              <a:off x="5362575" y="6441181"/>
              <a:ext cx="684765" cy="178918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 flipH="1">
            <a:off x="4819893" y="6082856"/>
            <a:ext cx="655982" cy="230500"/>
            <a:chOff x="4319587" y="6651078"/>
            <a:chExt cx="833438" cy="242421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4319587" y="6695548"/>
              <a:ext cx="665369" cy="153483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5061156" y="6651078"/>
              <a:ext cx="91869" cy="242421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389568" y="5417420"/>
            <a:ext cx="747753" cy="4347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384217" y="6027384"/>
            <a:ext cx="655982" cy="27637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259699" y="5544453"/>
            <a:ext cx="353261" cy="263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qp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820601" y="5651914"/>
            <a:ext cx="316033" cy="263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qp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5144438" y="5755931"/>
            <a:ext cx="204545" cy="263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36634" y="6107076"/>
            <a:ext cx="406504" cy="263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qp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566352" y="6027384"/>
            <a:ext cx="394676" cy="263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qp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4816286" y="6198105"/>
            <a:ext cx="246088" cy="263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84914" y="6141099"/>
            <a:ext cx="248976" cy="263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</a:t>
            </a:r>
          </a:p>
        </p:txBody>
      </p:sp>
      <p:sp>
        <p:nvSpPr>
          <p:cNvPr id="28" name="Oval 27"/>
          <p:cNvSpPr/>
          <p:nvPr/>
        </p:nvSpPr>
        <p:spPr>
          <a:xfrm>
            <a:off x="4555816" y="5410015"/>
            <a:ext cx="1110387" cy="1142539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171638" y="5334219"/>
            <a:ext cx="1119618" cy="1128726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438896" y="6082143"/>
            <a:ext cx="351689" cy="263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qp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951642" y="5990220"/>
            <a:ext cx="360735" cy="263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qp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3481849" y="5739695"/>
            <a:ext cx="285998" cy="263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38247" y="5561705"/>
            <a:ext cx="353261" cy="263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qp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3689676" y="5626413"/>
            <a:ext cx="406927" cy="263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qp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577596" y="4353950"/>
            <a:ext cx="399199" cy="263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qp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834496" y="4749385"/>
            <a:ext cx="388410" cy="263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qp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893090" y="4938204"/>
            <a:ext cx="273211" cy="263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1611" y="4355305"/>
            <a:ext cx="414934" cy="263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qp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572650" y="4753615"/>
            <a:ext cx="404145" cy="263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qp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616860" y="4917770"/>
            <a:ext cx="409253" cy="263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2744" y="3810159"/>
            <a:ext cx="102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mbria Math" panose="02040503050406030204" pitchFamily="18" charset="0"/>
              </a:rPr>
              <a:t>𝐿</a:t>
            </a:r>
            <a:r>
              <a:rPr lang="en-US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→𝑅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619917" y="3815681"/>
            <a:ext cx="113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mbria Math" panose="02040503050406030204" pitchFamily="18" charset="0"/>
              </a:rPr>
              <a:t>𝑅</a:t>
            </a:r>
            <a:r>
              <a:rPr lang="en-US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→𝐿</a:t>
            </a:r>
            <a:endParaRPr lang="en-US" u="sng" dirty="0"/>
          </a:p>
        </p:txBody>
      </p:sp>
      <p:sp>
        <p:nvSpPr>
          <p:cNvPr id="49" name="Rectangle 48"/>
          <p:cNvSpPr/>
          <p:nvPr/>
        </p:nvSpPr>
        <p:spPr>
          <a:xfrm>
            <a:off x="325527" y="125608"/>
            <a:ext cx="2405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Josephson Effect</a:t>
            </a:r>
            <a:r>
              <a:rPr lang="en-US" dirty="0"/>
              <a:t> (1962)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68626" y="607528"/>
            <a:ext cx="8472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Microscopic theory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⟹ </a:t>
            </a:r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</a:rPr>
              <a:t>not from physical agreement or </a:t>
            </a:r>
            <a:r>
              <a:rPr lang="en-US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experiment</a:t>
            </a:r>
            <a:endParaRPr lang="en-US" dirty="0"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790732" y="1137800"/>
                <a:ext cx="20874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32" y="1137800"/>
                <a:ext cx="208743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3443548" y="1140955"/>
                <a:ext cx="2723053" cy="398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548" y="1140955"/>
                <a:ext cx="2723053" cy="398314"/>
              </a:xfrm>
              <a:prstGeom prst="rect">
                <a:avLst/>
              </a:prstGeom>
              <a:blipFill>
                <a:blip r:embed="rId7"/>
                <a:stretch>
                  <a:fillRect t="-107576" r="-671" b="-16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769907" y="2017248"/>
                <a:ext cx="7106386" cy="649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/>
                  <a:t> creates one unit of electronic charge and one </a:t>
                </a:r>
                <a:r>
                  <a:rPr lang="en-US" dirty="0" err="1"/>
                  <a:t>qp</a:t>
                </a:r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/>
                  <a:t> removes one unit of electronic charge and adds one </a:t>
                </a:r>
                <a:r>
                  <a:rPr lang="en-US" dirty="0" err="1"/>
                  <a:t>qp</a:t>
                </a:r>
                <a:endParaRPr lang="en-US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07" y="2017248"/>
                <a:ext cx="7106386" cy="649858"/>
              </a:xfrm>
              <a:prstGeom prst="rect">
                <a:avLst/>
              </a:prstGeom>
              <a:blipFill>
                <a:blip r:embed="rId8"/>
                <a:stretch>
                  <a:fillRect t="-5607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976934" y="2815528"/>
                <a:ext cx="4434794" cy="994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creates pair	</a:t>
                </a:r>
                <a:r>
                  <a:rPr lang="en-US" dirty="0" smtClean="0"/>
                  <a:t>  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𝐵𝐶𝑆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destroys pair         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𝐵𝐶𝑆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34" y="2815528"/>
                <a:ext cx="4434794" cy="994631"/>
              </a:xfrm>
              <a:prstGeom prst="rect">
                <a:avLst/>
              </a:prstGeom>
              <a:blipFill>
                <a:blip r:embed="rId9"/>
                <a:stretch>
                  <a:fillRect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268644" y="1580094"/>
                <a:ext cx="4179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	    Josephson operators</a:t>
                </a: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644" y="1580094"/>
                <a:ext cx="4179093" cy="369332"/>
              </a:xfrm>
              <a:prstGeom prst="rect">
                <a:avLst/>
              </a:prstGeom>
              <a:blipFill>
                <a:blip r:embed="rId10"/>
                <a:stretch>
                  <a:fillRect t="-8197" r="-58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7524028" y="1645606"/>
                <a:ext cx="30349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028" y="1645606"/>
                <a:ext cx="3034998" cy="369332"/>
              </a:xfrm>
              <a:prstGeom prst="rect">
                <a:avLst/>
              </a:prstGeom>
              <a:blipFill>
                <a:blip r:embed="rId1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7524028" y="2024556"/>
                <a:ext cx="29379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028" y="2024556"/>
                <a:ext cx="2937984" cy="369332"/>
              </a:xfrm>
              <a:prstGeom prst="rect">
                <a:avLst/>
              </a:prstGeom>
              <a:blipFill>
                <a:blip r:embed="rId12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7520900" y="2446196"/>
                <a:ext cx="27488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900" y="2446196"/>
                <a:ext cx="2748893" cy="369332"/>
              </a:xfrm>
              <a:prstGeom prst="rect">
                <a:avLst/>
              </a:prstGeom>
              <a:blipFill>
                <a:blip r:embed="rId1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7520900" y="2867470"/>
                <a:ext cx="30551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900" y="2867470"/>
                <a:ext cx="3055160" cy="369332"/>
              </a:xfrm>
              <a:prstGeom prst="rect">
                <a:avLst/>
              </a:prstGeom>
              <a:blipFill>
                <a:blip r:embed="rId1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6301361" y="4344515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(1)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+  </a:t>
                </a:r>
                <a:r>
                  <a:rPr lang="en-US" dirty="0"/>
                  <a:t>(2)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361" y="4344515"/>
                <a:ext cx="6096000" cy="646331"/>
              </a:xfrm>
              <a:prstGeom prst="rect">
                <a:avLst/>
              </a:prstGeom>
              <a:blipFill>
                <a:blip r:embed="rId15"/>
                <a:stretch>
                  <a:fillRect l="-900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8526581" y="4642558"/>
                <a:ext cx="24774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581" y="4642558"/>
                <a:ext cx="2477473" cy="369332"/>
              </a:xfrm>
              <a:prstGeom prst="rect">
                <a:avLst/>
              </a:prstGeom>
              <a:blipFill>
                <a:blip r:embed="rId1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6314714" y="5175121"/>
                <a:ext cx="23428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(2)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+  (1)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714" y="5175121"/>
                <a:ext cx="2342821" cy="369332"/>
              </a:xfrm>
              <a:prstGeom prst="rect">
                <a:avLst/>
              </a:prstGeom>
              <a:blipFill>
                <a:blip r:embed="rId17"/>
                <a:stretch>
                  <a:fillRect l="-2344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8993020" y="5141567"/>
                <a:ext cx="2673361" cy="410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020" y="5141567"/>
                <a:ext cx="2673361" cy="4101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/>
          <p:cNvSpPr/>
          <p:nvPr/>
        </p:nvSpPr>
        <p:spPr>
          <a:xfrm>
            <a:off x="6274130" y="3809137"/>
            <a:ext cx="4619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Same </a:t>
            </a:r>
            <a:r>
              <a:rPr lang="en-US" dirty="0" err="1"/>
              <a:t>qp</a:t>
            </a:r>
            <a:r>
              <a:rPr lang="en-US" dirty="0"/>
              <a:t> states involved, pair transfer different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6349489" y="5692532"/>
                <a:ext cx="23428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(3)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+  (3)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489" y="5692532"/>
                <a:ext cx="2342821" cy="369332"/>
              </a:xfrm>
              <a:prstGeom prst="rect">
                <a:avLst/>
              </a:prstGeom>
              <a:blipFill>
                <a:blip r:embed="rId19"/>
                <a:stretch>
                  <a:fillRect l="-234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6370086" y="6223229"/>
                <a:ext cx="234121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(4)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+  (4)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086" y="6223229"/>
                <a:ext cx="2341218" cy="646331"/>
              </a:xfrm>
              <a:prstGeom prst="rect">
                <a:avLst/>
              </a:prstGeom>
              <a:blipFill>
                <a:blip r:embed="rId20"/>
                <a:stretch>
                  <a:fillRect l="-2344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8993020" y="4294913"/>
                <a:ext cx="2585387" cy="381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020" y="4294913"/>
                <a:ext cx="2585387" cy="381451"/>
              </a:xfrm>
              <a:prstGeom prst="rect">
                <a:avLst/>
              </a:prstGeom>
              <a:blipFill>
                <a:blip r:embed="rId21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9037006" y="5641123"/>
                <a:ext cx="2585387" cy="381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006" y="5641123"/>
                <a:ext cx="2585387" cy="38145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9082358" y="6094156"/>
                <a:ext cx="2673361" cy="410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358" y="6094156"/>
                <a:ext cx="2673361" cy="410177"/>
              </a:xfrm>
              <a:prstGeom prst="rect">
                <a:avLst/>
              </a:prstGeom>
              <a:blipFill>
                <a:blip r:embed="rId23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86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20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28" grpId="0" animBg="1"/>
      <p:bldP spid="36" grpId="0" animBg="1"/>
      <p:bldP spid="37" grpId="0"/>
      <p:bldP spid="38" grpId="0"/>
      <p:bldP spid="39" grpId="0"/>
      <p:bldP spid="40" grpId="0"/>
      <p:bldP spid="41" grpId="0"/>
      <p:bldP spid="17" grpId="0"/>
      <p:bldP spid="18" grpId="0"/>
      <p:bldP spid="19" grpId="0"/>
      <p:bldP spid="21" grpId="0"/>
      <p:bldP spid="22" grpId="0"/>
      <p:bldP spid="23" grpId="0"/>
      <p:bldP spid="7" grpId="0"/>
      <p:bldP spid="8" grpId="0"/>
      <p:bldP spid="50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6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73067" y="1992159"/>
                <a:ext cx="6096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 smtClean="0"/>
                  <a:t> (2)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supercurrent = pair tunneling (current at V=0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067" y="1992159"/>
                <a:ext cx="6096000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99041" y="32102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8906" y="560044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Ferromagnet</a:t>
            </a:r>
            <a:r>
              <a:rPr lang="en-US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74031" y="4999744"/>
                <a:ext cx="11069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031" y="4999744"/>
                <a:ext cx="110690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3561114" y="5411142"/>
            <a:ext cx="0" cy="353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176104" y="5553834"/>
            <a:ext cx="240631" cy="2686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236263" y="5971463"/>
            <a:ext cx="180472" cy="1585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61114" y="5975112"/>
            <a:ext cx="162425" cy="2406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642326" y="5587696"/>
            <a:ext cx="303799" cy="2347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426423" y="5478172"/>
            <a:ext cx="0" cy="353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695130" y="5478172"/>
            <a:ext cx="0" cy="353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51803" y="5484324"/>
            <a:ext cx="0" cy="353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550749" y="5772102"/>
            <a:ext cx="0" cy="353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831487" y="5744563"/>
            <a:ext cx="0" cy="353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24992" y="4928770"/>
                <a:ext cx="9585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992" y="4928770"/>
                <a:ext cx="95851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631610" y="157961"/>
            <a:ext cx="1282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Cross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318432" y="193619"/>
                <a:ext cx="2739853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32" y="193619"/>
                <a:ext cx="2739853" cy="378245"/>
              </a:xfrm>
              <a:prstGeom prst="rect">
                <a:avLst/>
              </a:prstGeom>
              <a:blipFill>
                <a:blip r:embed="rId5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62020" y="805903"/>
                <a:ext cx="794456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20" y="805903"/>
                <a:ext cx="7944562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337982" y="2484114"/>
                <a:ext cx="83499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(3)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quasiparticle-pair interference </a:t>
                </a:r>
                <a:r>
                  <a:rPr lang="en-US" dirty="0" smtClean="0"/>
                  <a:t>term </a:t>
                </a: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982" y="2484114"/>
                <a:ext cx="8349927" cy="369332"/>
              </a:xfrm>
              <a:prstGeom prst="rect">
                <a:avLst/>
              </a:prstGeom>
              <a:blipFill>
                <a:blip r:embed="rId7"/>
                <a:stretch>
                  <a:fillRect l="-58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337983" y="1431157"/>
                <a:ext cx="43109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(1)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qp</a:t>
                </a:r>
                <a:r>
                  <a:rPr lang="en-US" dirty="0"/>
                  <a:t> tunneling (as before)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983" y="1431157"/>
                <a:ext cx="4310924" cy="369332"/>
              </a:xfrm>
              <a:prstGeom prst="rect">
                <a:avLst/>
              </a:prstGeom>
              <a:blipFill>
                <a:blip r:embed="rId8"/>
                <a:stretch>
                  <a:fillRect l="-1130" t="-10000" r="-56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2598963" y="2761113"/>
            <a:ext cx="4018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r>
              <a:rPr lang="en-US" dirty="0" smtClean="0"/>
              <a:t>(supercurrent but dissipative)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772981" y="2391781"/>
            <a:ext cx="1841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Josephson effects</a:t>
            </a:r>
          </a:p>
        </p:txBody>
      </p:sp>
      <p:sp>
        <p:nvSpPr>
          <p:cNvPr id="30" name="Right Brace 29"/>
          <p:cNvSpPr/>
          <p:nvPr/>
        </p:nvSpPr>
        <p:spPr>
          <a:xfrm>
            <a:off x="7184677" y="1992159"/>
            <a:ext cx="368779" cy="1218132"/>
          </a:xfrm>
          <a:prstGeom prst="rightBrace">
            <a:avLst>
              <a:gd name="adj1" fmla="val 27207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1829" y="3670370"/>
            <a:ext cx="3523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did </a:t>
            </a:r>
            <a:r>
              <a:rPr lang="en-US" dirty="0" smtClean="0"/>
              <a:t>Josephson </a:t>
            </a:r>
            <a:r>
              <a:rPr lang="en-US" dirty="0"/>
              <a:t>figure this out?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1917" y="39119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/>
              <a:t>	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68735" y="408176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order phase transition – </a:t>
            </a:r>
            <a:r>
              <a:rPr lang="en-US" u="sng" dirty="0"/>
              <a:t>broken symmetry</a:t>
            </a:r>
            <a:endParaRPr lang="en-US" dirty="0"/>
          </a:p>
          <a:p>
            <a:pPr lvl="1"/>
            <a:r>
              <a:rPr lang="en-US" dirty="0"/>
              <a:t>	</a:t>
            </a:r>
            <a:r>
              <a:rPr lang="en-US" dirty="0" smtClean="0"/>
              <a:t>lower </a:t>
            </a:r>
            <a:r>
              <a:rPr lang="en-US" dirty="0"/>
              <a:t>symmetry than the Hamiltonian</a:t>
            </a:r>
          </a:p>
          <a:p>
            <a:pPr lvl="1"/>
            <a:r>
              <a:rPr lang="en-US" dirty="0"/>
              <a:t>		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76580" y="6333751"/>
            <a:ext cx="1931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Moments random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727221" y="3656147"/>
            <a:ext cx="6923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Listening to lectures by P</a:t>
            </a:r>
            <a:r>
              <a:rPr lang="en-US" dirty="0"/>
              <a:t>. Anderson (lectures on phase transitions)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826327" y="6306008"/>
            <a:ext cx="1827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Moments aligned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085283" y="5453116"/>
            <a:ext cx="2305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“rotational invariance”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7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7" grpId="0"/>
      <p:bldP spid="23" grpId="0"/>
      <p:bldP spid="24" grpId="0"/>
      <p:bldP spid="27" grpId="0"/>
      <p:bldP spid="28" grpId="0"/>
      <p:bldP spid="30" grpId="0" animBg="1"/>
      <p:bldP spid="31" grpId="0"/>
      <p:bldP spid="33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012" y="238204"/>
            <a:ext cx="108242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Superconductor: </a:t>
            </a:r>
            <a:r>
              <a:rPr lang="en-US" dirty="0" smtClean="0"/>
              <a:t>     phase </a:t>
            </a:r>
            <a:r>
              <a:rPr lang="en-US" dirty="0"/>
              <a:t>(Cooper pairs)</a:t>
            </a:r>
          </a:p>
          <a:p>
            <a:endParaRPr lang="en-US" dirty="0"/>
          </a:p>
          <a:p>
            <a:r>
              <a:rPr lang="en-US" dirty="0"/>
              <a:t>Isolated system: </a:t>
            </a:r>
            <a:r>
              <a:rPr lang="en-US" dirty="0" smtClean="0"/>
              <a:t>      direction </a:t>
            </a:r>
            <a:r>
              <a:rPr lang="en-US" dirty="0"/>
              <a:t>(FM) or phase (SC) arbitrary</a:t>
            </a:r>
          </a:p>
          <a:p>
            <a:endParaRPr lang="en-US" dirty="0"/>
          </a:p>
          <a:p>
            <a:r>
              <a:rPr lang="en-US" dirty="0"/>
              <a:t>Coupled systems</a:t>
            </a:r>
            <a:r>
              <a:rPr lang="en-US" dirty="0" smtClean="0"/>
              <a:t>:     domain walls </a:t>
            </a:r>
            <a:r>
              <a:rPr lang="en-US" dirty="0"/>
              <a:t>(FM) or interfaces (SC) </a:t>
            </a:r>
            <a:r>
              <a:rPr lang="en-US" dirty="0" smtClean="0"/>
              <a:t>force a dependence on the phase alignment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198852" y="2479373"/>
            <a:ext cx="3439589" cy="769441"/>
            <a:chOff x="938463" y="3537285"/>
            <a:chExt cx="3439589" cy="7694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38463" y="3537285"/>
                  <a:ext cx="806115" cy="76944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n-US" sz="120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  <a:p>
                  <a:endParaRPr lang="en-US" sz="12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463" y="3537285"/>
                  <a:ext cx="806115" cy="76944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/>
            <p:nvPr/>
          </p:nvCxnSpPr>
          <p:spPr>
            <a:xfrm>
              <a:off x="2117558" y="3910263"/>
              <a:ext cx="108284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573380" y="3538630"/>
                  <a:ext cx="804672" cy="76809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n-US" sz="120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  <a:p>
                  <a:endParaRPr lang="en-US" sz="12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3380" y="3538630"/>
                  <a:ext cx="804672" cy="76809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/>
          <p:cNvSpPr txBox="1"/>
          <p:nvPr/>
        </p:nvSpPr>
        <p:spPr>
          <a:xfrm>
            <a:off x="1198852" y="2077384"/>
            <a:ext cx="63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1016" y="2058227"/>
            <a:ext cx="66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80130" y="2335372"/>
                <a:ext cx="51649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Junction properties </a:t>
                </a:r>
                <a:r>
                  <a:rPr lang="en-US" dirty="0"/>
                  <a:t>should </a:t>
                </a:r>
                <a:r>
                  <a:rPr lang="en-US" dirty="0" smtClean="0"/>
                  <a:t>depend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130" y="2335372"/>
                <a:ext cx="5164980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47448" y="4807279"/>
            <a:ext cx="434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suggests that pairs </a:t>
            </a:r>
            <a:r>
              <a:rPr lang="en-US" dirty="0"/>
              <a:t>could change sides </a:t>
            </a:r>
            <a:r>
              <a:rPr lang="en-US" dirty="0" smtClean="0"/>
              <a:t>with energy cost (no dissipation)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3157"/>
          <a:stretch/>
        </p:blipFill>
        <p:spPr>
          <a:xfrm>
            <a:off x="5785619" y="4012656"/>
            <a:ext cx="5994649" cy="2526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507069" y="2804682"/>
                <a:ext cx="14963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≳1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069" y="2804682"/>
                <a:ext cx="149630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218474" y="2804682"/>
            <a:ext cx="3456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</a:rPr>
              <a:t>But then N must be indeterminate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99773" y="3139878"/>
            <a:ext cx="679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mbria Math" panose="02040503050406030204" pitchFamily="18" charset="0"/>
              </a:rPr>
              <a:t>(BCS)</a:t>
            </a:r>
          </a:p>
        </p:txBody>
      </p:sp>
    </p:spTree>
    <p:extLst>
      <p:ext uri="{BB962C8B-B14F-4D97-AF65-F5344CB8AC3E}">
        <p14:creationId xmlns:p14="http://schemas.microsoft.com/office/powerpoint/2010/main" val="214273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5152" y="44600"/>
                <a:ext cx="10576410" cy="73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This was not believed by many, e.g. John Bardeen</a:t>
                </a:r>
              </a:p>
              <a:p>
                <a:r>
                  <a:rPr lang="en-US" dirty="0" smtClean="0"/>
                  <a:t>Like multi-particle </a:t>
                </a:r>
                <a:r>
                  <a:rPr lang="en-US" dirty="0"/>
                  <a:t>tunneling, </a:t>
                </a:r>
                <a:r>
                  <a:rPr lang="en-US" dirty="0" smtClean="0"/>
                  <a:t>it was thought that the rate should </a:t>
                </a:r>
                <a:r>
                  <a:rPr lang="en-US" dirty="0"/>
                  <a:t>go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:r>
                  <a:rPr lang="en-US" dirty="0"/>
                  <a:t>be very low probability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52" y="44600"/>
                <a:ext cx="10576410" cy="736677"/>
              </a:xfrm>
              <a:prstGeom prst="rect">
                <a:avLst/>
              </a:prstGeom>
              <a:blipFill>
                <a:blip r:embed="rId2"/>
                <a:stretch>
                  <a:fillRect l="-461" t="-4132" b="-10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48" y="1244860"/>
            <a:ext cx="4416192" cy="547499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878364" y="1339111"/>
            <a:ext cx="5254969" cy="2089889"/>
            <a:chOff x="5615856" y="1059102"/>
            <a:chExt cx="5254969" cy="20898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88677" y="1059102"/>
              <a:ext cx="5182148" cy="20898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15856" y="2682608"/>
              <a:ext cx="2198108" cy="343646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25152" y="875528"/>
            <a:ext cx="4675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Paper that introduces the Josephson operators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5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77403" y="1257224"/>
                <a:ext cx="9308156" cy="146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03" y="1257224"/>
                <a:ext cx="9308156" cy="14680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424811" y="4833497"/>
            <a:ext cx="3202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differ by phase factor only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08294" y="5487115"/>
                <a:ext cx="1980863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294" y="5487115"/>
                <a:ext cx="1980863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76331" y="4812122"/>
                <a:ext cx="3151567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31" y="4812122"/>
                <a:ext cx="3151567" cy="618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77403" y="3530475"/>
                <a:ext cx="2642647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03" y="3530475"/>
                <a:ext cx="2642647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4057" y="4390179"/>
                <a:ext cx="10667457" cy="502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*But, if we consider </a:t>
                </a:r>
                <a:r>
                  <a:rPr lang="en-US" dirty="0"/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same </a:t>
                </a:r>
                <a:r>
                  <a:rPr lang="en-US" dirty="0" smtClean="0"/>
                  <a:t>so just consider two states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57" y="4390179"/>
                <a:ext cx="10667457" cy="502253"/>
              </a:xfrm>
              <a:prstGeom prst="rect">
                <a:avLst/>
              </a:prstGeom>
              <a:blipFill>
                <a:blip r:embed="rId6"/>
                <a:stretch>
                  <a:fillRect l="-457"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7173" y="2689551"/>
                <a:ext cx="11553077" cy="668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*Usually, </a:t>
                </a:r>
                <a:r>
                  <a:rPr lang="en-US" dirty="0" smtClean="0"/>
                  <a:t>the system is near an eigenstate  where some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(most probable state)</a:t>
                </a:r>
                <a:endParaRPr lang="en-US" dirty="0"/>
              </a:p>
              <a:p>
                <a:r>
                  <a:rPr lang="en-US" dirty="0"/>
                  <a:t>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(perturbation theory) and rate </a:t>
                </a:r>
                <a:r>
                  <a:rPr lang="en-US" dirty="0" smtClean="0"/>
                  <a:t>of transition to depend </a:t>
                </a:r>
                <a:r>
                  <a:rPr lang="en-US" dirty="0"/>
                  <a:t>on density of available states 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  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Golden Rule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73" y="2689551"/>
                <a:ext cx="11553077" cy="668645"/>
              </a:xfrm>
              <a:prstGeom prst="rect">
                <a:avLst/>
              </a:prstGeom>
              <a:blipFill>
                <a:blip r:embed="rId7"/>
                <a:stretch>
                  <a:fillRect l="-475" t="-3636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12544" y="828655"/>
            <a:ext cx="379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Time-dependent perturbation theory: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9194" y="6324824"/>
            <a:ext cx="532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depends on just T as in quasiparticle tunneling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7173" y="225110"/>
            <a:ext cx="9735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How to understand why this is not true?   This is an approach by </a:t>
            </a:r>
            <a:r>
              <a:rPr lang="en-US" dirty="0" err="1" smtClean="0"/>
              <a:t>Waldram</a:t>
            </a:r>
            <a:r>
              <a:rPr lang="en-US" dirty="0" smtClean="0"/>
              <a:t> to try to make sense of this.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024738" y="5522799"/>
                <a:ext cx="468404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The key once again is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uncertainty relation stemming from the dynamic Cooper pairing in the ground state </a:t>
                </a:r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738" y="5522799"/>
                <a:ext cx="4684044" cy="923330"/>
              </a:xfrm>
              <a:prstGeom prst="rect">
                <a:avLst/>
              </a:prstGeom>
              <a:blipFill>
                <a:blip r:embed="rId8"/>
                <a:stretch>
                  <a:fillRect l="-104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069247" y="3674558"/>
            <a:ext cx="532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higher-order transitions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8015</TotalTime>
  <Words>1255</Words>
  <Application>Microsoft Office PowerPoint</Application>
  <PresentationFormat>Widescreen</PresentationFormat>
  <Paragraphs>344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Harlingen, Dale J</dc:creator>
  <cp:lastModifiedBy>Van Harlingen, Dale J</cp:lastModifiedBy>
  <cp:revision>45</cp:revision>
  <dcterms:created xsi:type="dcterms:W3CDTF">2019-08-28T19:25:40Z</dcterms:created>
  <dcterms:modified xsi:type="dcterms:W3CDTF">2019-10-22T16:13:04Z</dcterms:modified>
</cp:coreProperties>
</file>